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3" r:id="rId3"/>
    <p:sldId id="257" r:id="rId4"/>
    <p:sldId id="258" r:id="rId5"/>
    <p:sldId id="259" r:id="rId6"/>
    <p:sldId id="260" r:id="rId7"/>
    <p:sldId id="261" r:id="rId8"/>
    <p:sldId id="265" r:id="rId9"/>
    <p:sldId id="266" r:id="rId10"/>
    <p:sldId id="268" r:id="rId11"/>
    <p:sldId id="270" r:id="rId12"/>
    <p:sldId id="271" r:id="rId13"/>
    <p:sldId id="278" r:id="rId14"/>
    <p:sldId id="272" r:id="rId15"/>
    <p:sldId id="275" r:id="rId16"/>
    <p:sldId id="277" r:id="rId17"/>
    <p:sldId id="279" r:id="rId18"/>
    <p:sldId id="280" r:id="rId19"/>
    <p:sldId id="281" r:id="rId20"/>
    <p:sldId id="285" r:id="rId21"/>
    <p:sldId id="290" r:id="rId22"/>
    <p:sldId id="292" r:id="rId23"/>
    <p:sldId id="283" r:id="rId24"/>
    <p:sldId id="291" r:id="rId25"/>
    <p:sldId id="284" r:id="rId26"/>
    <p:sldId id="282" r:id="rId27"/>
    <p:sldId id="326" r:id="rId28"/>
    <p:sldId id="324"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8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6763E-61F6-4302-A412-F95DEB972CB8}" type="datetimeFigureOut">
              <a:rPr lang="fr-FR" smtClean="0"/>
              <a:t>28/12/2021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A0EED-5F9D-492C-8436-46343B0A3739}" type="slidenum">
              <a:rPr lang="fr-FR" smtClean="0"/>
              <a:t>‹N°›</a:t>
            </a:fld>
            <a:endParaRPr lang="fr-FR"/>
          </a:p>
        </p:txBody>
      </p:sp>
    </p:spTree>
    <p:extLst>
      <p:ext uri="{BB962C8B-B14F-4D97-AF65-F5344CB8AC3E}">
        <p14:creationId xmlns:p14="http://schemas.microsoft.com/office/powerpoint/2010/main" val="79697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6F3101-ED85-49A3-AECC-D09ACF3D4D6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72C762F-6DA5-48DB-BE46-B9CCC8521F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9584D85-BC51-414A-BFA5-5F03FED39CAA}"/>
              </a:ext>
            </a:extLst>
          </p:cNvPr>
          <p:cNvSpPr>
            <a:spLocks noGrp="1"/>
          </p:cNvSpPr>
          <p:nvPr>
            <p:ph type="dt" sz="half" idx="10"/>
          </p:nvPr>
        </p:nvSpPr>
        <p:spPr/>
        <p:txBody>
          <a:bodyPr/>
          <a:lstStyle/>
          <a:p>
            <a:fld id="{B412066F-779E-480F-B6C3-2A396312663D}" type="datetimeFigureOut">
              <a:rPr lang="fr-FR" smtClean="0"/>
              <a:t>28/12/2021</a:t>
            </a:fld>
            <a:endParaRPr lang="fr-FR"/>
          </a:p>
        </p:txBody>
      </p:sp>
      <p:sp>
        <p:nvSpPr>
          <p:cNvPr id="5" name="Espace réservé du pied de page 4">
            <a:extLst>
              <a:ext uri="{FF2B5EF4-FFF2-40B4-BE49-F238E27FC236}">
                <a16:creationId xmlns:a16="http://schemas.microsoft.com/office/drawing/2014/main" id="{EDDFDFFA-7AAB-479C-B12C-38C0376DED1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D0F1F92-7492-4954-BB58-3B9337DD7E45}"/>
              </a:ext>
            </a:extLst>
          </p:cNvPr>
          <p:cNvSpPr>
            <a:spLocks noGrp="1"/>
          </p:cNvSpPr>
          <p:nvPr>
            <p:ph type="sldNum" sz="quarter" idx="12"/>
          </p:nvPr>
        </p:nvSpPr>
        <p:spPr/>
        <p:txBody>
          <a:bodyPr/>
          <a:lstStyle/>
          <a:p>
            <a:fld id="{7EE7D115-F4E1-48D0-8206-9E18243D4600}" type="slidenum">
              <a:rPr lang="fr-FR" smtClean="0"/>
              <a:t>‹N°›</a:t>
            </a:fld>
            <a:endParaRPr lang="fr-FR"/>
          </a:p>
        </p:txBody>
      </p:sp>
    </p:spTree>
    <p:extLst>
      <p:ext uri="{BB962C8B-B14F-4D97-AF65-F5344CB8AC3E}">
        <p14:creationId xmlns:p14="http://schemas.microsoft.com/office/powerpoint/2010/main" val="2540435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E65D61-97FC-4EE2-AFC6-782EC7A68A8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55DE6F4-632F-447E-9D35-7AAC460FB54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B976DD8-50C6-4CA5-8F1B-79422F46C20F}"/>
              </a:ext>
            </a:extLst>
          </p:cNvPr>
          <p:cNvSpPr>
            <a:spLocks noGrp="1"/>
          </p:cNvSpPr>
          <p:nvPr>
            <p:ph type="dt" sz="half" idx="10"/>
          </p:nvPr>
        </p:nvSpPr>
        <p:spPr/>
        <p:txBody>
          <a:bodyPr/>
          <a:lstStyle/>
          <a:p>
            <a:fld id="{B412066F-779E-480F-B6C3-2A396312663D}" type="datetimeFigureOut">
              <a:rPr lang="fr-FR" smtClean="0"/>
              <a:t>28/12/2021</a:t>
            </a:fld>
            <a:endParaRPr lang="fr-FR"/>
          </a:p>
        </p:txBody>
      </p:sp>
      <p:sp>
        <p:nvSpPr>
          <p:cNvPr id="5" name="Espace réservé du pied de page 4">
            <a:extLst>
              <a:ext uri="{FF2B5EF4-FFF2-40B4-BE49-F238E27FC236}">
                <a16:creationId xmlns:a16="http://schemas.microsoft.com/office/drawing/2014/main" id="{9F500F0C-9F54-4474-A072-00DE6CDAE07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CA22F29-59C4-41F0-8394-66207CFA8BD6}"/>
              </a:ext>
            </a:extLst>
          </p:cNvPr>
          <p:cNvSpPr>
            <a:spLocks noGrp="1"/>
          </p:cNvSpPr>
          <p:nvPr>
            <p:ph type="sldNum" sz="quarter" idx="12"/>
          </p:nvPr>
        </p:nvSpPr>
        <p:spPr/>
        <p:txBody>
          <a:bodyPr/>
          <a:lstStyle/>
          <a:p>
            <a:fld id="{7EE7D115-F4E1-48D0-8206-9E18243D4600}" type="slidenum">
              <a:rPr lang="fr-FR" smtClean="0"/>
              <a:t>‹N°›</a:t>
            </a:fld>
            <a:endParaRPr lang="fr-FR"/>
          </a:p>
        </p:txBody>
      </p:sp>
    </p:spTree>
    <p:extLst>
      <p:ext uri="{BB962C8B-B14F-4D97-AF65-F5344CB8AC3E}">
        <p14:creationId xmlns:p14="http://schemas.microsoft.com/office/powerpoint/2010/main" val="1993190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677B14-BC48-4336-B3F2-4E82BC88CD0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CD470FD-3EC3-452B-8BA8-AEC25C3210E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86F3201-DF1C-4898-9036-125DABE08048}"/>
              </a:ext>
            </a:extLst>
          </p:cNvPr>
          <p:cNvSpPr>
            <a:spLocks noGrp="1"/>
          </p:cNvSpPr>
          <p:nvPr>
            <p:ph type="dt" sz="half" idx="10"/>
          </p:nvPr>
        </p:nvSpPr>
        <p:spPr/>
        <p:txBody>
          <a:bodyPr/>
          <a:lstStyle/>
          <a:p>
            <a:fld id="{B412066F-779E-480F-B6C3-2A396312663D}" type="datetimeFigureOut">
              <a:rPr lang="fr-FR" smtClean="0"/>
              <a:t>28/12/2021</a:t>
            </a:fld>
            <a:endParaRPr lang="fr-FR"/>
          </a:p>
        </p:txBody>
      </p:sp>
      <p:sp>
        <p:nvSpPr>
          <p:cNvPr id="5" name="Espace réservé du pied de page 4">
            <a:extLst>
              <a:ext uri="{FF2B5EF4-FFF2-40B4-BE49-F238E27FC236}">
                <a16:creationId xmlns:a16="http://schemas.microsoft.com/office/drawing/2014/main" id="{0633E5D4-BE21-4477-8E2F-10C55AB82AD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1CC7E1D-2059-4947-8B8E-9E5AC7469B3F}"/>
              </a:ext>
            </a:extLst>
          </p:cNvPr>
          <p:cNvSpPr>
            <a:spLocks noGrp="1"/>
          </p:cNvSpPr>
          <p:nvPr>
            <p:ph type="sldNum" sz="quarter" idx="12"/>
          </p:nvPr>
        </p:nvSpPr>
        <p:spPr/>
        <p:txBody>
          <a:bodyPr/>
          <a:lstStyle/>
          <a:p>
            <a:fld id="{7EE7D115-F4E1-48D0-8206-9E18243D4600}" type="slidenum">
              <a:rPr lang="fr-FR" smtClean="0"/>
              <a:t>‹N°›</a:t>
            </a:fld>
            <a:endParaRPr lang="fr-FR"/>
          </a:p>
        </p:txBody>
      </p:sp>
    </p:spTree>
    <p:extLst>
      <p:ext uri="{BB962C8B-B14F-4D97-AF65-F5344CB8AC3E}">
        <p14:creationId xmlns:p14="http://schemas.microsoft.com/office/powerpoint/2010/main" val="76342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36BC2D-EE9A-4264-85E8-ABC11A97D94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8C0E989-9B12-4907-95ED-BE3D3730B5C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FB4F7BE-3F02-4684-BC3B-A46B2C8F0203}"/>
              </a:ext>
            </a:extLst>
          </p:cNvPr>
          <p:cNvSpPr>
            <a:spLocks noGrp="1"/>
          </p:cNvSpPr>
          <p:nvPr>
            <p:ph type="dt" sz="half" idx="10"/>
          </p:nvPr>
        </p:nvSpPr>
        <p:spPr/>
        <p:txBody>
          <a:bodyPr/>
          <a:lstStyle/>
          <a:p>
            <a:fld id="{B412066F-779E-480F-B6C3-2A396312663D}" type="datetimeFigureOut">
              <a:rPr lang="fr-FR" smtClean="0"/>
              <a:t>28/12/2021</a:t>
            </a:fld>
            <a:endParaRPr lang="fr-FR"/>
          </a:p>
        </p:txBody>
      </p:sp>
      <p:sp>
        <p:nvSpPr>
          <p:cNvPr id="5" name="Espace réservé du pied de page 4">
            <a:extLst>
              <a:ext uri="{FF2B5EF4-FFF2-40B4-BE49-F238E27FC236}">
                <a16:creationId xmlns:a16="http://schemas.microsoft.com/office/drawing/2014/main" id="{774EE726-760D-42DB-94A8-71C617F424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485D1A-BEC9-4619-B25A-9D02EDE4A5B1}"/>
              </a:ext>
            </a:extLst>
          </p:cNvPr>
          <p:cNvSpPr>
            <a:spLocks noGrp="1"/>
          </p:cNvSpPr>
          <p:nvPr>
            <p:ph type="sldNum" sz="quarter" idx="12"/>
          </p:nvPr>
        </p:nvSpPr>
        <p:spPr/>
        <p:txBody>
          <a:bodyPr/>
          <a:lstStyle/>
          <a:p>
            <a:fld id="{7EE7D115-F4E1-48D0-8206-9E18243D4600}" type="slidenum">
              <a:rPr lang="fr-FR" smtClean="0"/>
              <a:t>‹N°›</a:t>
            </a:fld>
            <a:endParaRPr lang="fr-FR"/>
          </a:p>
        </p:txBody>
      </p:sp>
    </p:spTree>
    <p:extLst>
      <p:ext uri="{BB962C8B-B14F-4D97-AF65-F5344CB8AC3E}">
        <p14:creationId xmlns:p14="http://schemas.microsoft.com/office/powerpoint/2010/main" val="300968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06DCF6-0597-49DE-9D2E-5E4F68C7F84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307832D-CC19-4D09-A395-49FD6488EA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A9D8A26-C2A6-4ADB-AB97-4C73A0569EC6}"/>
              </a:ext>
            </a:extLst>
          </p:cNvPr>
          <p:cNvSpPr>
            <a:spLocks noGrp="1"/>
          </p:cNvSpPr>
          <p:nvPr>
            <p:ph type="dt" sz="half" idx="10"/>
          </p:nvPr>
        </p:nvSpPr>
        <p:spPr/>
        <p:txBody>
          <a:bodyPr/>
          <a:lstStyle/>
          <a:p>
            <a:fld id="{B412066F-779E-480F-B6C3-2A396312663D}" type="datetimeFigureOut">
              <a:rPr lang="fr-FR" smtClean="0"/>
              <a:t>28/12/2021</a:t>
            </a:fld>
            <a:endParaRPr lang="fr-FR"/>
          </a:p>
        </p:txBody>
      </p:sp>
      <p:sp>
        <p:nvSpPr>
          <p:cNvPr id="5" name="Espace réservé du pied de page 4">
            <a:extLst>
              <a:ext uri="{FF2B5EF4-FFF2-40B4-BE49-F238E27FC236}">
                <a16:creationId xmlns:a16="http://schemas.microsoft.com/office/drawing/2014/main" id="{E26818C5-1DF9-46EF-A68D-C4C198182E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96DC0A-F965-449B-846E-A8AF2DA09D03}"/>
              </a:ext>
            </a:extLst>
          </p:cNvPr>
          <p:cNvSpPr>
            <a:spLocks noGrp="1"/>
          </p:cNvSpPr>
          <p:nvPr>
            <p:ph type="sldNum" sz="quarter" idx="12"/>
          </p:nvPr>
        </p:nvSpPr>
        <p:spPr/>
        <p:txBody>
          <a:bodyPr/>
          <a:lstStyle/>
          <a:p>
            <a:fld id="{7EE7D115-F4E1-48D0-8206-9E18243D4600}" type="slidenum">
              <a:rPr lang="fr-FR" smtClean="0"/>
              <a:t>‹N°›</a:t>
            </a:fld>
            <a:endParaRPr lang="fr-FR"/>
          </a:p>
        </p:txBody>
      </p:sp>
    </p:spTree>
    <p:extLst>
      <p:ext uri="{BB962C8B-B14F-4D97-AF65-F5344CB8AC3E}">
        <p14:creationId xmlns:p14="http://schemas.microsoft.com/office/powerpoint/2010/main" val="219361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4D5D6-5840-48C4-8AD7-912CB9AB3DF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AF7A5C4-C125-460A-820B-3999627DF4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199AD7B-8D40-4E85-A063-BECD0D6259B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0DD5DB8-2D7A-4B01-9C6E-EA2EEF11360D}"/>
              </a:ext>
            </a:extLst>
          </p:cNvPr>
          <p:cNvSpPr>
            <a:spLocks noGrp="1"/>
          </p:cNvSpPr>
          <p:nvPr>
            <p:ph type="dt" sz="half" idx="10"/>
          </p:nvPr>
        </p:nvSpPr>
        <p:spPr/>
        <p:txBody>
          <a:bodyPr/>
          <a:lstStyle/>
          <a:p>
            <a:fld id="{B412066F-779E-480F-B6C3-2A396312663D}" type="datetimeFigureOut">
              <a:rPr lang="fr-FR" smtClean="0"/>
              <a:t>28/12/2021</a:t>
            </a:fld>
            <a:endParaRPr lang="fr-FR"/>
          </a:p>
        </p:txBody>
      </p:sp>
      <p:sp>
        <p:nvSpPr>
          <p:cNvPr id="6" name="Espace réservé du pied de page 5">
            <a:extLst>
              <a:ext uri="{FF2B5EF4-FFF2-40B4-BE49-F238E27FC236}">
                <a16:creationId xmlns:a16="http://schemas.microsoft.com/office/drawing/2014/main" id="{6BB88209-277F-4CB2-BC96-7581585AAF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F775EBE-4262-4C26-A2E4-701F141B35D8}"/>
              </a:ext>
            </a:extLst>
          </p:cNvPr>
          <p:cNvSpPr>
            <a:spLocks noGrp="1"/>
          </p:cNvSpPr>
          <p:nvPr>
            <p:ph type="sldNum" sz="quarter" idx="12"/>
          </p:nvPr>
        </p:nvSpPr>
        <p:spPr/>
        <p:txBody>
          <a:bodyPr/>
          <a:lstStyle/>
          <a:p>
            <a:fld id="{7EE7D115-F4E1-48D0-8206-9E18243D4600}" type="slidenum">
              <a:rPr lang="fr-FR" smtClean="0"/>
              <a:t>‹N°›</a:t>
            </a:fld>
            <a:endParaRPr lang="fr-FR"/>
          </a:p>
        </p:txBody>
      </p:sp>
    </p:spTree>
    <p:extLst>
      <p:ext uri="{BB962C8B-B14F-4D97-AF65-F5344CB8AC3E}">
        <p14:creationId xmlns:p14="http://schemas.microsoft.com/office/powerpoint/2010/main" val="2450400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64C0E3-6E02-4DCA-828E-DEE1E2E5E50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73F43AB-5EA4-4D40-9012-9AF6E5F74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504F0E8-3DFC-4FBF-8675-897F055D0B5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B444610-3273-4B6F-A9B0-8431AF24C3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27E52FE-504C-4691-8F1C-411891AFDEC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EB396F1-AF97-43E7-A4B5-BE2AB9932416}"/>
              </a:ext>
            </a:extLst>
          </p:cNvPr>
          <p:cNvSpPr>
            <a:spLocks noGrp="1"/>
          </p:cNvSpPr>
          <p:nvPr>
            <p:ph type="dt" sz="half" idx="10"/>
          </p:nvPr>
        </p:nvSpPr>
        <p:spPr/>
        <p:txBody>
          <a:bodyPr/>
          <a:lstStyle/>
          <a:p>
            <a:fld id="{B412066F-779E-480F-B6C3-2A396312663D}" type="datetimeFigureOut">
              <a:rPr lang="fr-FR" smtClean="0"/>
              <a:t>28/12/2021</a:t>
            </a:fld>
            <a:endParaRPr lang="fr-FR"/>
          </a:p>
        </p:txBody>
      </p:sp>
      <p:sp>
        <p:nvSpPr>
          <p:cNvPr id="8" name="Espace réservé du pied de page 7">
            <a:extLst>
              <a:ext uri="{FF2B5EF4-FFF2-40B4-BE49-F238E27FC236}">
                <a16:creationId xmlns:a16="http://schemas.microsoft.com/office/drawing/2014/main" id="{CF43272C-CADE-4F34-9719-1122BE99162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D7D3B94-3E8E-4698-908B-AE584D8C00E3}"/>
              </a:ext>
            </a:extLst>
          </p:cNvPr>
          <p:cNvSpPr>
            <a:spLocks noGrp="1"/>
          </p:cNvSpPr>
          <p:nvPr>
            <p:ph type="sldNum" sz="quarter" idx="12"/>
          </p:nvPr>
        </p:nvSpPr>
        <p:spPr/>
        <p:txBody>
          <a:bodyPr/>
          <a:lstStyle/>
          <a:p>
            <a:fld id="{7EE7D115-F4E1-48D0-8206-9E18243D4600}" type="slidenum">
              <a:rPr lang="fr-FR" smtClean="0"/>
              <a:t>‹N°›</a:t>
            </a:fld>
            <a:endParaRPr lang="fr-FR"/>
          </a:p>
        </p:txBody>
      </p:sp>
    </p:spTree>
    <p:extLst>
      <p:ext uri="{BB962C8B-B14F-4D97-AF65-F5344CB8AC3E}">
        <p14:creationId xmlns:p14="http://schemas.microsoft.com/office/powerpoint/2010/main" val="106409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E913AB-C16B-43CC-AD4A-8F73A51DB96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DE15842-3EE5-42B4-A5F4-8430DC940302}"/>
              </a:ext>
            </a:extLst>
          </p:cNvPr>
          <p:cNvSpPr>
            <a:spLocks noGrp="1"/>
          </p:cNvSpPr>
          <p:nvPr>
            <p:ph type="dt" sz="half" idx="10"/>
          </p:nvPr>
        </p:nvSpPr>
        <p:spPr/>
        <p:txBody>
          <a:bodyPr/>
          <a:lstStyle/>
          <a:p>
            <a:fld id="{B412066F-779E-480F-B6C3-2A396312663D}" type="datetimeFigureOut">
              <a:rPr lang="fr-FR" smtClean="0"/>
              <a:t>28/12/2021</a:t>
            </a:fld>
            <a:endParaRPr lang="fr-FR"/>
          </a:p>
        </p:txBody>
      </p:sp>
      <p:sp>
        <p:nvSpPr>
          <p:cNvPr id="4" name="Espace réservé du pied de page 3">
            <a:extLst>
              <a:ext uri="{FF2B5EF4-FFF2-40B4-BE49-F238E27FC236}">
                <a16:creationId xmlns:a16="http://schemas.microsoft.com/office/drawing/2014/main" id="{4437B264-2A78-4196-B7E1-6C5456E2717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CA5AF6F-E566-4926-B033-DAB242092E43}"/>
              </a:ext>
            </a:extLst>
          </p:cNvPr>
          <p:cNvSpPr>
            <a:spLocks noGrp="1"/>
          </p:cNvSpPr>
          <p:nvPr>
            <p:ph type="sldNum" sz="quarter" idx="12"/>
          </p:nvPr>
        </p:nvSpPr>
        <p:spPr/>
        <p:txBody>
          <a:bodyPr/>
          <a:lstStyle/>
          <a:p>
            <a:fld id="{7EE7D115-F4E1-48D0-8206-9E18243D4600}" type="slidenum">
              <a:rPr lang="fr-FR" smtClean="0"/>
              <a:t>‹N°›</a:t>
            </a:fld>
            <a:endParaRPr lang="fr-FR"/>
          </a:p>
        </p:txBody>
      </p:sp>
    </p:spTree>
    <p:extLst>
      <p:ext uri="{BB962C8B-B14F-4D97-AF65-F5344CB8AC3E}">
        <p14:creationId xmlns:p14="http://schemas.microsoft.com/office/powerpoint/2010/main" val="2902457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9DBEE92-EC43-4AA9-8EA7-18BB8B441610}"/>
              </a:ext>
            </a:extLst>
          </p:cNvPr>
          <p:cNvSpPr>
            <a:spLocks noGrp="1"/>
          </p:cNvSpPr>
          <p:nvPr>
            <p:ph type="dt" sz="half" idx="10"/>
          </p:nvPr>
        </p:nvSpPr>
        <p:spPr/>
        <p:txBody>
          <a:bodyPr/>
          <a:lstStyle/>
          <a:p>
            <a:fld id="{B412066F-779E-480F-B6C3-2A396312663D}" type="datetimeFigureOut">
              <a:rPr lang="fr-FR" smtClean="0"/>
              <a:t>28/12/2021</a:t>
            </a:fld>
            <a:endParaRPr lang="fr-FR"/>
          </a:p>
        </p:txBody>
      </p:sp>
      <p:sp>
        <p:nvSpPr>
          <p:cNvPr id="3" name="Espace réservé du pied de page 2">
            <a:extLst>
              <a:ext uri="{FF2B5EF4-FFF2-40B4-BE49-F238E27FC236}">
                <a16:creationId xmlns:a16="http://schemas.microsoft.com/office/drawing/2014/main" id="{4DB67F97-F56D-4AEF-97C7-EAB20DC5246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02832EF-6B06-4874-82F4-C0790E92F4CF}"/>
              </a:ext>
            </a:extLst>
          </p:cNvPr>
          <p:cNvSpPr>
            <a:spLocks noGrp="1"/>
          </p:cNvSpPr>
          <p:nvPr>
            <p:ph type="sldNum" sz="quarter" idx="12"/>
          </p:nvPr>
        </p:nvSpPr>
        <p:spPr/>
        <p:txBody>
          <a:bodyPr/>
          <a:lstStyle/>
          <a:p>
            <a:fld id="{7EE7D115-F4E1-48D0-8206-9E18243D4600}" type="slidenum">
              <a:rPr lang="fr-FR" smtClean="0"/>
              <a:t>‹N°›</a:t>
            </a:fld>
            <a:endParaRPr lang="fr-FR"/>
          </a:p>
        </p:txBody>
      </p:sp>
    </p:spTree>
    <p:extLst>
      <p:ext uri="{BB962C8B-B14F-4D97-AF65-F5344CB8AC3E}">
        <p14:creationId xmlns:p14="http://schemas.microsoft.com/office/powerpoint/2010/main" val="148605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04B2BF-983B-4B9E-A374-75ED51EA779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B7F83CE-920A-45FA-857E-F1A2A75E34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DC5809F-1796-4F2B-BB0D-3F5021A2F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29DDEAC-D296-4DC4-8254-5EC0D756DA07}"/>
              </a:ext>
            </a:extLst>
          </p:cNvPr>
          <p:cNvSpPr>
            <a:spLocks noGrp="1"/>
          </p:cNvSpPr>
          <p:nvPr>
            <p:ph type="dt" sz="half" idx="10"/>
          </p:nvPr>
        </p:nvSpPr>
        <p:spPr/>
        <p:txBody>
          <a:bodyPr/>
          <a:lstStyle/>
          <a:p>
            <a:fld id="{B412066F-779E-480F-B6C3-2A396312663D}" type="datetimeFigureOut">
              <a:rPr lang="fr-FR" smtClean="0"/>
              <a:t>28/12/2021</a:t>
            </a:fld>
            <a:endParaRPr lang="fr-FR"/>
          </a:p>
        </p:txBody>
      </p:sp>
      <p:sp>
        <p:nvSpPr>
          <p:cNvPr id="6" name="Espace réservé du pied de page 5">
            <a:extLst>
              <a:ext uri="{FF2B5EF4-FFF2-40B4-BE49-F238E27FC236}">
                <a16:creationId xmlns:a16="http://schemas.microsoft.com/office/drawing/2014/main" id="{D8918E80-1A59-4C5F-974E-2F119744517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CCC6B6D-E159-41F7-97B4-8B1F38463F45}"/>
              </a:ext>
            </a:extLst>
          </p:cNvPr>
          <p:cNvSpPr>
            <a:spLocks noGrp="1"/>
          </p:cNvSpPr>
          <p:nvPr>
            <p:ph type="sldNum" sz="quarter" idx="12"/>
          </p:nvPr>
        </p:nvSpPr>
        <p:spPr/>
        <p:txBody>
          <a:bodyPr/>
          <a:lstStyle/>
          <a:p>
            <a:fld id="{7EE7D115-F4E1-48D0-8206-9E18243D4600}" type="slidenum">
              <a:rPr lang="fr-FR" smtClean="0"/>
              <a:t>‹N°›</a:t>
            </a:fld>
            <a:endParaRPr lang="fr-FR"/>
          </a:p>
        </p:txBody>
      </p:sp>
    </p:spTree>
    <p:extLst>
      <p:ext uri="{BB962C8B-B14F-4D97-AF65-F5344CB8AC3E}">
        <p14:creationId xmlns:p14="http://schemas.microsoft.com/office/powerpoint/2010/main" val="1380112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F845B9-98B8-4404-9C65-67C547367C9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C272EBE-148C-430A-BC2E-E601631B73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C5754BC-ED07-48BF-870B-632E1B725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48109C8-E740-4C6D-88C9-66A0E7CE99EB}"/>
              </a:ext>
            </a:extLst>
          </p:cNvPr>
          <p:cNvSpPr>
            <a:spLocks noGrp="1"/>
          </p:cNvSpPr>
          <p:nvPr>
            <p:ph type="dt" sz="half" idx="10"/>
          </p:nvPr>
        </p:nvSpPr>
        <p:spPr/>
        <p:txBody>
          <a:bodyPr/>
          <a:lstStyle/>
          <a:p>
            <a:fld id="{B412066F-779E-480F-B6C3-2A396312663D}" type="datetimeFigureOut">
              <a:rPr lang="fr-FR" smtClean="0"/>
              <a:t>28/12/2021</a:t>
            </a:fld>
            <a:endParaRPr lang="fr-FR"/>
          </a:p>
        </p:txBody>
      </p:sp>
      <p:sp>
        <p:nvSpPr>
          <p:cNvPr id="6" name="Espace réservé du pied de page 5">
            <a:extLst>
              <a:ext uri="{FF2B5EF4-FFF2-40B4-BE49-F238E27FC236}">
                <a16:creationId xmlns:a16="http://schemas.microsoft.com/office/drawing/2014/main" id="{9153D32E-27CF-43B6-8BAE-AB2926C93A1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60ADC2C-42F7-4410-B480-D2F9A6073C58}"/>
              </a:ext>
            </a:extLst>
          </p:cNvPr>
          <p:cNvSpPr>
            <a:spLocks noGrp="1"/>
          </p:cNvSpPr>
          <p:nvPr>
            <p:ph type="sldNum" sz="quarter" idx="12"/>
          </p:nvPr>
        </p:nvSpPr>
        <p:spPr/>
        <p:txBody>
          <a:bodyPr/>
          <a:lstStyle/>
          <a:p>
            <a:fld id="{7EE7D115-F4E1-48D0-8206-9E18243D4600}" type="slidenum">
              <a:rPr lang="fr-FR" smtClean="0"/>
              <a:t>‹N°›</a:t>
            </a:fld>
            <a:endParaRPr lang="fr-FR"/>
          </a:p>
        </p:txBody>
      </p:sp>
    </p:spTree>
    <p:extLst>
      <p:ext uri="{BB962C8B-B14F-4D97-AF65-F5344CB8AC3E}">
        <p14:creationId xmlns:p14="http://schemas.microsoft.com/office/powerpoint/2010/main" val="88649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4102324-5A8D-473F-A0D1-E7C9E4D651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B0353D0-2AAF-46C7-8A74-82AB235A7C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29A7C46-3D7F-4A41-823F-A433729D48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2066F-779E-480F-B6C3-2A396312663D}" type="datetimeFigureOut">
              <a:rPr lang="fr-FR" smtClean="0"/>
              <a:t>28/12/2021</a:t>
            </a:fld>
            <a:endParaRPr lang="fr-FR"/>
          </a:p>
        </p:txBody>
      </p:sp>
      <p:sp>
        <p:nvSpPr>
          <p:cNvPr id="5" name="Espace réservé du pied de page 4">
            <a:extLst>
              <a:ext uri="{FF2B5EF4-FFF2-40B4-BE49-F238E27FC236}">
                <a16:creationId xmlns:a16="http://schemas.microsoft.com/office/drawing/2014/main" id="{D1FD0F67-D58D-4050-8955-3D845615ED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7C17A3D-B308-4928-A62C-1623FD1CF4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7D115-F4E1-48D0-8206-9E18243D4600}" type="slidenum">
              <a:rPr lang="fr-FR" smtClean="0"/>
              <a:t>‹N°›</a:t>
            </a:fld>
            <a:endParaRPr lang="fr-FR"/>
          </a:p>
        </p:txBody>
      </p:sp>
    </p:spTree>
    <p:extLst>
      <p:ext uri="{BB962C8B-B14F-4D97-AF65-F5344CB8AC3E}">
        <p14:creationId xmlns:p14="http://schemas.microsoft.com/office/powerpoint/2010/main" val="2110796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5.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5.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Qanna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9492"/>
            <a:ext cx="9144000" cy="2187001"/>
          </a:xfrm>
        </p:spPr>
        <p:txBody>
          <a:bodyPr>
            <a:normAutofit/>
          </a:bodyPr>
          <a:lstStyle/>
          <a:p>
            <a:r>
              <a:rPr lang="fr-FR" dirty="0">
                <a:effectLst/>
              </a:rPr>
              <a:t>L’apprentissage de C++ commence par </a:t>
            </a:r>
            <a:r>
              <a:rPr lang="fr-FR" dirty="0" err="1">
                <a:effectLst/>
              </a:rPr>
              <a:t>CMake</a:t>
            </a:r>
            <a:endParaRPr lang="zh-CN" altLang="en-US" dirty="0"/>
          </a:p>
        </p:txBody>
      </p:sp>
      <p:sp>
        <p:nvSpPr>
          <p:cNvPr id="3" name="Subtitle 2"/>
          <p:cNvSpPr>
            <a:spLocks noGrp="1"/>
          </p:cNvSpPr>
          <p:nvPr>
            <p:ph type="subTitle" idx="1"/>
          </p:nvPr>
        </p:nvSpPr>
        <p:spPr>
          <a:xfrm>
            <a:off x="1524000" y="2672398"/>
            <a:ext cx="9144000" cy="1655762"/>
          </a:xfrm>
        </p:spPr>
        <p:txBody>
          <a:bodyPr/>
          <a:lstStyle/>
          <a:p>
            <a:r>
              <a:rPr lang="en-US" dirty="0"/>
              <a:t>by </a:t>
            </a:r>
            <a:r>
              <a:rPr lang="fr-FR" altLang="zh-CN" dirty="0"/>
              <a:t>Qannaf AL-SAHMI</a:t>
            </a:r>
            <a:endParaRPr lang="en-US" altLang="zh-CN" dirty="0"/>
          </a:p>
        </p:txBody>
      </p:sp>
      <p:pic>
        <p:nvPicPr>
          <p:cNvPr id="4" name="Picture 3" descr="cmakecrossR-C"/>
          <p:cNvPicPr>
            <a:picLocks noChangeAspect="1"/>
          </p:cNvPicPr>
          <p:nvPr/>
        </p:nvPicPr>
        <p:blipFill>
          <a:blip r:embed="rId2"/>
          <a:stretch>
            <a:fillRect/>
          </a:stretch>
        </p:blipFill>
        <p:spPr>
          <a:xfrm>
            <a:off x="5415915" y="4068445"/>
            <a:ext cx="5958840" cy="1957070"/>
          </a:xfrm>
          <a:prstGeom prst="rect">
            <a:avLst/>
          </a:prstGeom>
        </p:spPr>
      </p:pic>
      <p:pic>
        <p:nvPicPr>
          <p:cNvPr id="5" name="Picture 4" descr="cppprogramR-C"/>
          <p:cNvPicPr>
            <a:picLocks noChangeAspect="1"/>
          </p:cNvPicPr>
          <p:nvPr/>
        </p:nvPicPr>
        <p:blipFill>
          <a:blip r:embed="rId3"/>
          <a:stretch>
            <a:fillRect/>
          </a:stretch>
        </p:blipFill>
        <p:spPr>
          <a:xfrm>
            <a:off x="1860550" y="3743325"/>
            <a:ext cx="2319020" cy="2607310"/>
          </a:xfrm>
          <a:prstGeom prst="rect">
            <a:avLst/>
          </a:prstGeom>
        </p:spPr>
      </p:pic>
      <p:cxnSp>
        <p:nvCxnSpPr>
          <p:cNvPr id="6" name="Straight Connector 5"/>
          <p:cNvCxnSpPr/>
          <p:nvPr/>
        </p:nvCxnSpPr>
        <p:spPr>
          <a:xfrm>
            <a:off x="4883785" y="3566160"/>
            <a:ext cx="0" cy="2871470"/>
          </a:xfrm>
          <a:prstGeom prst="line">
            <a:avLst/>
          </a:prstGeom>
          <a:ln w="38100">
            <a:solidFill>
              <a:srgbClr val="323232"/>
            </a:solidFill>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Pourquoi C++ doit être déclaré
</a:t>
            </a:r>
            <a:endParaRPr lang="en-US" altLang="zh-CN" dirty="0"/>
          </a:p>
        </p:txBody>
      </p:sp>
      <p:sp>
        <p:nvSpPr>
          <p:cNvPr id="3" name="Content Placeholder 2"/>
          <p:cNvSpPr>
            <a:spLocks noGrp="1"/>
          </p:cNvSpPr>
          <p:nvPr>
            <p:ph idx="1"/>
          </p:nvPr>
        </p:nvSpPr>
        <p:spPr>
          <a:xfrm>
            <a:off x="57453" y="1715135"/>
            <a:ext cx="10515600" cy="4351338"/>
          </a:xfrm>
        </p:spPr>
        <p:txBody>
          <a:bodyPr>
            <a:normAutofit fontScale="55000" lnSpcReduction="20000"/>
          </a:bodyPr>
          <a:lstStyle/>
          <a:p>
            <a:r>
              <a:rPr lang="fr-FR" altLang="zh-CN" dirty="0"/>
              <a:t>Dans le chapitre de compilation multi-fichiers, il est dit que vous devez déclarer hello() .</a:t>
            </a:r>
            <a:r>
              <a:rPr lang="fr-FR" altLang="zh-CN" dirty="0" err="1"/>
              <a:t>cpp</a:t>
            </a:r>
            <a:r>
              <a:rPr lang="fr-FR" altLang="zh-CN" dirty="0"/>
              <a:t> principal pour le référencer.</a:t>
            </a:r>
          </a:p>
          <a:p>
            <a:r>
              <a:rPr lang="fr-FR" altLang="zh-CN" dirty="0"/>
              <a:t> Pourquoi?</a:t>
            </a:r>
          </a:p>
          <a:p>
            <a:pPr marL="457200" indent="-457200">
              <a:buFont typeface="+mj-lt"/>
              <a:buAutoNum type="arabicPeriod"/>
            </a:pPr>
            <a:r>
              <a:rPr lang="fr-FR" altLang="zh-CN" dirty="0"/>
              <a:t> Parce que vous devez connaître les paramètres et les types de valeur de retour de la fonction: cela peut prendre en charge des fonctionnalités telles que la surcharge, la conversion de type implicite, etc. Par exemple, show(3), si </a:t>
            </a:r>
            <a:r>
              <a:rPr lang="fr-FR" altLang="zh-CN" dirty="0" err="1"/>
              <a:t>void</a:t>
            </a:r>
            <a:r>
              <a:rPr lang="fr-FR" altLang="zh-CN" dirty="0"/>
              <a:t> show(</a:t>
            </a:r>
            <a:r>
              <a:rPr lang="fr-FR" altLang="zh-CN" dirty="0" err="1"/>
              <a:t>float</a:t>
            </a:r>
            <a:r>
              <a:rPr lang="fr-FR" altLang="zh-CN" dirty="0"/>
              <a:t> x) est déclaré, alors le compilateur sait convertir 3 en 3.0f à appeler.
Faites savoir au compilateur que le nom hello est une fonction, pas une variable ou un nom de classe : de sorte que lorsque j’écris hello(), il sache que je veux appeler la fonction hello, pas créer un objet d’une classe appelée hello.</a:t>
            </a:r>
          </a:p>
          <a:p>
            <a:pPr>
              <a:buFont typeface="Arial" panose="020B0604020202020204" pitchFamily="34" charset="0"/>
              <a:buChar char="•"/>
            </a:pPr>
            <a:r>
              <a:rPr lang="fr-FR" altLang="zh-CN" dirty="0"/>
              <a:t>
En fait, C++ est un langage de programmation qui s’appuie fortement sur des informations contextuelles, par exemple :
vecteur &lt; </a:t>
            </a:r>
            <a:r>
              <a:rPr lang="fr-FR" altLang="zh-CN" dirty="0" err="1"/>
              <a:t>MyClass</a:t>
            </a:r>
            <a:r>
              <a:rPr lang="fr-FR" altLang="zh-CN" dirty="0"/>
              <a:t> &gt; a;   Déclarer un tableau de </a:t>
            </a:r>
            <a:r>
              <a:rPr lang="fr-FR" altLang="zh-CN" dirty="0" err="1"/>
              <a:t>MyClasses</a:t>
            </a:r>
            <a:r>
              <a:rPr lang="fr-FR" altLang="zh-CN" dirty="0"/>
              <a:t>
Si le compilateur ne sait pas que </a:t>
            </a:r>
            <a:r>
              <a:rPr lang="fr-FR" altLang="zh-CN" dirty="0" err="1"/>
              <a:t>vector</a:t>
            </a:r>
            <a:r>
              <a:rPr lang="fr-FR" altLang="zh-CN" dirty="0"/>
              <a:t> est une classe de modèle, alors il peut considérer </a:t>
            </a:r>
            <a:r>
              <a:rPr lang="fr-FR" altLang="zh-CN" dirty="0" err="1"/>
              <a:t>vector</a:t>
            </a:r>
            <a:r>
              <a:rPr lang="fr-FR" altLang="zh-CN" dirty="0"/>
              <a:t> comme un nom de variable et interpréter &lt; comme un signe inférieur, ce qui est compris comme un jugement sur la question de savoir si la valeur de la variable 'vecteur' est inférieure à la valeur de la variable '</a:t>
            </a:r>
            <a:r>
              <a:rPr lang="fr-FR" altLang="zh-CN" dirty="0" err="1"/>
              <a:t>MyClass</a:t>
            </a:r>
            <a:r>
              <a:rPr lang="fr-FR" altLang="zh-CN" dirty="0"/>
              <a:t>'.
Pour cette raison, nous pouvons souvent voir cela dans le code C ++ : </a:t>
            </a:r>
            <a:r>
              <a:rPr lang="fr-FR" altLang="zh-CN" dirty="0" err="1"/>
              <a:t>typename</a:t>
            </a:r>
            <a:r>
              <a:rPr lang="fr-FR" altLang="zh-CN" dirty="0"/>
              <a:t> </a:t>
            </a:r>
            <a:r>
              <a:rPr lang="fr-FR" altLang="zh-CN" dirty="0" err="1"/>
              <a:t>decay</a:t>
            </a:r>
            <a:r>
              <a:rPr lang="fr-FR" altLang="zh-CN" dirty="0"/>
              <a:t>&lt;T&gt;::type
Étant donné que T est indéterminé, le compilateur ne peut pas déterminer si le type de désintégration &lt;T&gt; est un type ou une valeur. Utilisez donc la décoration </a:t>
            </a:r>
            <a:r>
              <a:rPr lang="fr-FR" altLang="zh-CN" dirty="0" err="1"/>
              <a:t>typename</a:t>
            </a:r>
            <a:r>
              <a:rPr lang="fr-FR" altLang="zh-CN" dirty="0"/>
              <a:t> pour convaincre le compilateur qu’il s’agit d’un nom de type...
</a:t>
            </a:r>
            <a:endParaRPr lang="en-US" altLang="zh-CN" dirty="0">
              <a:solidFill>
                <a:schemeClr val="bg2">
                  <a:lumMod val="75000"/>
                </a:schemeClr>
              </a:solidFill>
            </a:endParaRPr>
          </a:p>
        </p:txBody>
      </p:sp>
      <p:pic>
        <p:nvPicPr>
          <p:cNvPr id="7" name="Picture 6"/>
          <p:cNvPicPr>
            <a:picLocks noChangeAspect="1"/>
          </p:cNvPicPr>
          <p:nvPr/>
        </p:nvPicPr>
        <p:blipFill>
          <a:blip r:embed="rId2"/>
          <a:stretch>
            <a:fillRect/>
          </a:stretch>
        </p:blipFill>
        <p:spPr>
          <a:xfrm>
            <a:off x="6226810" y="0"/>
            <a:ext cx="3505200" cy="1456690"/>
          </a:xfrm>
          <a:prstGeom prst="rect">
            <a:avLst/>
          </a:prstGeom>
        </p:spPr>
      </p:pic>
      <p:pic>
        <p:nvPicPr>
          <p:cNvPr id="8" name="Picture 7"/>
          <p:cNvPicPr>
            <a:picLocks noChangeAspect="1"/>
          </p:cNvPicPr>
          <p:nvPr/>
        </p:nvPicPr>
        <p:blipFill>
          <a:blip r:embed="rId3"/>
          <a:stretch>
            <a:fillRect/>
          </a:stretch>
        </p:blipFill>
        <p:spPr>
          <a:xfrm>
            <a:off x="9860915" y="0"/>
            <a:ext cx="2331085" cy="2247265"/>
          </a:xfrm>
          <a:prstGeom prst="rect">
            <a:avLst/>
          </a:prstGeom>
        </p:spPr>
      </p:pic>
      <p:cxnSp>
        <p:nvCxnSpPr>
          <p:cNvPr id="9" name="Straight Arrow Connector 8"/>
          <p:cNvCxnSpPr/>
          <p:nvPr/>
        </p:nvCxnSpPr>
        <p:spPr>
          <a:xfrm flipH="1" flipV="1">
            <a:off x="8144510" y="802640"/>
            <a:ext cx="1894840" cy="20320"/>
          </a:xfrm>
          <a:prstGeom prst="straightConnector1">
            <a:avLst/>
          </a:prstGeom>
          <a:ln w="44450">
            <a:tailEnd type="arrow"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p:cNvCxnSpPr/>
          <p:nvPr/>
        </p:nvCxnSpPr>
        <p:spPr>
          <a:xfrm flipV="1">
            <a:off x="11579225" y="975995"/>
            <a:ext cx="10160" cy="648335"/>
          </a:xfrm>
          <a:prstGeom prst="straightConnector1">
            <a:avLst/>
          </a:prstGeom>
          <a:ln w="47625">
            <a:tailEnd type="arrow" w="med" len="med"/>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altLang="zh-CN" dirty="0"/>
              <a:t>Pourquoi avez-vous besoin d’un fichier d’en-tête
</a:t>
            </a:r>
            <a:endParaRPr lang="zh-CN" altLang="en-US" dirty="0"/>
          </a:p>
        </p:txBody>
      </p:sp>
      <p:sp>
        <p:nvSpPr>
          <p:cNvPr id="3" name="Content Placeholder 2"/>
          <p:cNvSpPr>
            <a:spLocks noGrp="1"/>
          </p:cNvSpPr>
          <p:nvPr>
            <p:ph idx="1"/>
          </p:nvPr>
        </p:nvSpPr>
        <p:spPr/>
        <p:txBody>
          <a:bodyPr/>
          <a:lstStyle/>
          <a:p>
            <a:r>
              <a:rPr lang="fr-FR" altLang="zh-CN" dirty="0">
                <a:sym typeface="+mn-ea"/>
              </a:rPr>
              <a:t>Pour utiliser la fonction hello, nous venons de déclarer </a:t>
            </a:r>
            <a:r>
              <a:rPr lang="fr-FR" altLang="zh-CN" dirty="0" err="1">
                <a:sym typeface="+mn-ea"/>
              </a:rPr>
              <a:t>void</a:t>
            </a:r>
            <a:r>
              <a:rPr lang="fr-FR" altLang="zh-CN" dirty="0">
                <a:sym typeface="+mn-ea"/>
              </a:rPr>
              <a:t> hello() dans la .</a:t>
            </a:r>
            <a:r>
              <a:rPr lang="fr-FR" altLang="zh-CN" dirty="0" err="1">
                <a:sym typeface="+mn-ea"/>
              </a:rPr>
              <a:t>cpp</a:t>
            </a:r>
            <a:r>
              <a:rPr lang="fr-FR" altLang="zh-CN" dirty="0">
                <a:sym typeface="+mn-ea"/>
              </a:rPr>
              <a:t> principale.
Mais que se passe-t-il si un autre fichier .</a:t>
            </a:r>
            <a:r>
              <a:rPr lang="fr-FR" altLang="zh-CN" dirty="0" err="1">
                <a:sym typeface="+mn-ea"/>
              </a:rPr>
              <a:t>cpp</a:t>
            </a:r>
            <a:r>
              <a:rPr lang="fr-FR" altLang="zh-CN" dirty="0">
                <a:sym typeface="+mn-ea"/>
              </a:rPr>
              <a:t> doit également utiliser la fonction hello? Déclarez-le également dedans?
Si seulement je pouvais l’écrire une fois et l’insérer automatiquement dans ces .</a:t>
            </a:r>
            <a:r>
              <a:rPr lang="fr-FR" altLang="zh-CN" dirty="0" err="1">
                <a:sym typeface="+mn-ea"/>
              </a:rPr>
              <a:t>cpp</a:t>
            </a:r>
            <a:r>
              <a:rPr lang="fr-FR" altLang="zh-CN" dirty="0">
                <a:sym typeface="+mn-ea"/>
              </a:rPr>
              <a:t> qui ont besoin d’utiliser hello...
</a:t>
            </a:r>
            <a:endParaRPr lang="en-US" altLang="zh-CN" dirty="0"/>
          </a:p>
        </p:txBody>
      </p:sp>
      <p:pic>
        <p:nvPicPr>
          <p:cNvPr id="7" name="Picture 6"/>
          <p:cNvPicPr>
            <a:picLocks noChangeAspect="1"/>
          </p:cNvPicPr>
          <p:nvPr/>
        </p:nvPicPr>
        <p:blipFill>
          <a:blip r:embed="rId2"/>
          <a:stretch>
            <a:fillRect/>
          </a:stretch>
        </p:blipFill>
        <p:spPr>
          <a:xfrm>
            <a:off x="4152900" y="3617595"/>
            <a:ext cx="3505200" cy="1456690"/>
          </a:xfrm>
          <a:prstGeom prst="rect">
            <a:avLst/>
          </a:prstGeom>
        </p:spPr>
      </p:pic>
      <p:pic>
        <p:nvPicPr>
          <p:cNvPr id="8" name="Picture 7"/>
          <p:cNvPicPr>
            <a:picLocks noChangeAspect="1"/>
          </p:cNvPicPr>
          <p:nvPr/>
        </p:nvPicPr>
        <p:blipFill>
          <a:blip r:embed="rId3"/>
          <a:stretch>
            <a:fillRect/>
          </a:stretch>
        </p:blipFill>
        <p:spPr>
          <a:xfrm>
            <a:off x="7899400" y="3617595"/>
            <a:ext cx="2331085" cy="2247265"/>
          </a:xfrm>
          <a:prstGeom prst="rect">
            <a:avLst/>
          </a:prstGeom>
        </p:spPr>
      </p:pic>
      <p:pic>
        <p:nvPicPr>
          <p:cNvPr id="4" name="Picture 3"/>
          <p:cNvPicPr>
            <a:picLocks noChangeAspect="1"/>
          </p:cNvPicPr>
          <p:nvPr/>
        </p:nvPicPr>
        <p:blipFill>
          <a:blip r:embed="rId4"/>
          <a:stretch>
            <a:fillRect/>
          </a:stretch>
        </p:blipFill>
        <p:spPr>
          <a:xfrm>
            <a:off x="1494155" y="3617595"/>
            <a:ext cx="2419350" cy="1981200"/>
          </a:xfrm>
          <a:prstGeom prst="rect">
            <a:avLst/>
          </a:prstGeom>
        </p:spPr>
      </p:pic>
      <p:cxnSp>
        <p:nvCxnSpPr>
          <p:cNvPr id="11" name="Straight Arrow Connector 10"/>
          <p:cNvCxnSpPr/>
          <p:nvPr/>
        </p:nvCxnSpPr>
        <p:spPr>
          <a:xfrm flipH="1" flipV="1">
            <a:off x="6264275" y="4432935"/>
            <a:ext cx="1894840" cy="20320"/>
          </a:xfrm>
          <a:prstGeom prst="straightConnector1">
            <a:avLst/>
          </a:prstGeom>
          <a:ln w="44450">
            <a:tailEnd type="arrow" w="med" len="med"/>
          </a:ln>
        </p:spPr>
        <p:style>
          <a:lnRef idx="3">
            <a:schemeClr val="accent4"/>
          </a:lnRef>
          <a:fillRef idx="0">
            <a:schemeClr val="accent4"/>
          </a:fillRef>
          <a:effectRef idx="2">
            <a:schemeClr val="accent4"/>
          </a:effectRef>
          <a:fontRef idx="minor">
            <a:schemeClr val="tx1"/>
          </a:fontRef>
        </p:style>
      </p:cxnSp>
      <p:cxnSp>
        <p:nvCxnSpPr>
          <p:cNvPr id="12" name="Straight Arrow Connector 11"/>
          <p:cNvCxnSpPr/>
          <p:nvPr/>
        </p:nvCxnSpPr>
        <p:spPr>
          <a:xfrm>
            <a:off x="3422650" y="4455795"/>
            <a:ext cx="970915" cy="10160"/>
          </a:xfrm>
          <a:prstGeom prst="straightConnector1">
            <a:avLst/>
          </a:prstGeom>
          <a:ln w="44450">
            <a:tailEnd type="arrow" w="med" len="med"/>
          </a:ln>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95250"/>
            <a:ext cx="10515600" cy="1325563"/>
          </a:xfrm>
        </p:spPr>
        <p:txBody>
          <a:bodyPr>
            <a:normAutofit fontScale="90000"/>
          </a:bodyPr>
          <a:lstStyle/>
          <a:p>
            <a:r>
              <a:rPr lang="fr-FR" altLang="zh-CN" dirty="0"/>
              <a:t>Fichier d’en-tête - Un moyen hardcore d’insérer quelques lignes de code en bloc
</a:t>
            </a:r>
            <a:endParaRPr lang="zh-CN" altLang="en-US" dirty="0"/>
          </a:p>
        </p:txBody>
      </p:sp>
      <p:sp>
        <p:nvSpPr>
          <p:cNvPr id="3" name="Content Placeholder 2"/>
          <p:cNvSpPr>
            <a:spLocks noGrp="1"/>
          </p:cNvSpPr>
          <p:nvPr>
            <p:ph idx="1"/>
          </p:nvPr>
        </p:nvSpPr>
        <p:spPr>
          <a:xfrm>
            <a:off x="647700" y="1041082"/>
            <a:ext cx="10515600" cy="4351338"/>
          </a:xfrm>
        </p:spPr>
        <p:txBody>
          <a:bodyPr>
            <a:normAutofit/>
          </a:bodyPr>
          <a:lstStyle/>
          <a:p>
            <a:r>
              <a:rPr lang="fr-FR" altLang="zh-CN" sz="1600" dirty="0"/>
              <a:t>Oui, les prédécesseurs du langage C y ont également pensé, et ils ont dit que puisque cette partie de chaque fichier .</a:t>
            </a:r>
            <a:r>
              <a:rPr lang="fr-FR" altLang="zh-CN" sz="1600" dirty="0" err="1"/>
              <a:t>cpp</a:t>
            </a:r>
            <a:r>
              <a:rPr lang="fr-FR" altLang="zh-CN" sz="1600" dirty="0"/>
              <a:t> est exactement la même, je pourrais aussi bien mettre l’instruction de hello() dans un fichier séparé </a:t>
            </a:r>
            <a:r>
              <a:rPr lang="fr-FR" altLang="zh-CN" sz="1600" dirty="0" err="1"/>
              <a:t>hello.h</a:t>
            </a:r>
            <a:r>
              <a:rPr lang="fr-FR" altLang="zh-CN" sz="1600" dirty="0"/>
              <a:t>, puis où l’instruction de hello() doit être utilisée, mettre une marque et #include « </a:t>
            </a:r>
            <a:r>
              <a:rPr lang="fr-FR" altLang="zh-CN" sz="1600" dirty="0" err="1"/>
              <a:t>hello.h</a:t>
            </a:r>
            <a:r>
              <a:rPr lang="fr-FR" altLang="zh-CN" sz="1600" dirty="0"/>
              <a:t> ». Utilisez ensuite un petit programme pour insérer automatiquement le contenu du nom de fichier </a:t>
            </a:r>
            <a:r>
              <a:rPr lang="fr-FR" altLang="zh-CN" sz="1600" dirty="0" err="1"/>
              <a:t>hello.h</a:t>
            </a:r>
            <a:r>
              <a:rPr lang="fr-FR" altLang="zh-CN" sz="1600" dirty="0"/>
              <a:t> entre guillemets à l’emplacement où se trouve le jeton avant la compilation, de sorte que vous ne puissiez modifier </a:t>
            </a:r>
            <a:r>
              <a:rPr lang="fr-FR" altLang="zh-CN" sz="1600" dirty="0" err="1"/>
              <a:t>hello.h</a:t>
            </a:r>
            <a:r>
              <a:rPr lang="fr-FR" altLang="zh-CN" sz="1600" dirty="0"/>
              <a:t> qu’une seule fois ~
Plus tard, cette étape de remplacement de </a:t>
            </a:r>
            <a:r>
              <a:rPr lang="fr-FR" altLang="zh-CN" sz="1600" dirty="0" err="1"/>
              <a:t>précompilation</a:t>
            </a:r>
            <a:r>
              <a:rPr lang="fr-FR" altLang="zh-CN" sz="1600" dirty="0"/>
              <a:t> devient progressivement une partie du compilateur, appelée étape de prétraitement, et les macros définies #define sont également gérées à ce stade.
De plus, il est recommandé d’importer le fichier déclaré </a:t>
            </a:r>
            <a:r>
              <a:rPr lang="fr-FR" altLang="zh-CN" sz="1600" dirty="0" err="1"/>
              <a:t>hello.h</a:t>
            </a:r>
            <a:r>
              <a:rPr lang="fr-FR" altLang="zh-CN" sz="1600" dirty="0"/>
              <a:t> dans l’implémentation du fichier hello.cpp pour s’assurer que lorsque le hello .</a:t>
            </a:r>
            <a:r>
              <a:rPr lang="fr-FR" altLang="zh-CN" sz="1600" dirty="0" err="1"/>
              <a:t>cpp</a:t>
            </a:r>
            <a:r>
              <a:rPr lang="fr-FR" altLang="zh-CN" sz="1600" dirty="0"/>
              <a:t> est modifié, tel que hello(</a:t>
            </a:r>
            <a:r>
              <a:rPr lang="fr-FR" altLang="zh-CN" sz="1600" dirty="0" err="1"/>
              <a:t>int</a:t>
            </a:r>
            <a:r>
              <a:rPr lang="fr-FR" altLang="zh-CN" sz="1600" dirty="0"/>
              <a:t>), le compilateur peut constater que le hello() déclaré hello() est différent du hello(</a:t>
            </a:r>
            <a:r>
              <a:rPr lang="fr-FR" altLang="zh-CN" sz="1600" dirty="0" err="1"/>
              <a:t>int</a:t>
            </a:r>
            <a:r>
              <a:rPr lang="fr-FR" altLang="zh-CN" sz="1600" dirty="0"/>
              <a:t>) défini pour éviter les « erreurs silencieuses ».</a:t>
            </a:r>
            <a:endParaRPr lang="zh-CN" altLang="en-US" sz="1600" dirty="0">
              <a:solidFill>
                <a:schemeClr val="bg2">
                  <a:lumMod val="75000"/>
                </a:schemeClr>
              </a:solidFill>
            </a:endParaRPr>
          </a:p>
        </p:txBody>
      </p:sp>
      <p:pic>
        <p:nvPicPr>
          <p:cNvPr id="5" name="Picture 4"/>
          <p:cNvPicPr>
            <a:picLocks noChangeAspect="1"/>
          </p:cNvPicPr>
          <p:nvPr/>
        </p:nvPicPr>
        <p:blipFill>
          <a:blip r:embed="rId2"/>
          <a:stretch>
            <a:fillRect/>
          </a:stretch>
        </p:blipFill>
        <p:spPr>
          <a:xfrm>
            <a:off x="1187450" y="4025900"/>
            <a:ext cx="2609850" cy="2047875"/>
          </a:xfrm>
          <a:prstGeom prst="rect">
            <a:avLst/>
          </a:prstGeom>
        </p:spPr>
      </p:pic>
      <p:pic>
        <p:nvPicPr>
          <p:cNvPr id="9" name="Picture 8"/>
          <p:cNvPicPr>
            <a:picLocks noChangeAspect="1"/>
          </p:cNvPicPr>
          <p:nvPr/>
        </p:nvPicPr>
        <p:blipFill>
          <a:blip r:embed="rId3"/>
          <a:stretch>
            <a:fillRect/>
          </a:stretch>
        </p:blipFill>
        <p:spPr>
          <a:xfrm>
            <a:off x="8449945" y="4025900"/>
            <a:ext cx="2628900" cy="2200275"/>
          </a:xfrm>
          <a:prstGeom prst="rect">
            <a:avLst/>
          </a:prstGeom>
        </p:spPr>
      </p:pic>
      <p:pic>
        <p:nvPicPr>
          <p:cNvPr id="10" name="Picture 9"/>
          <p:cNvPicPr>
            <a:picLocks noChangeAspect="1"/>
          </p:cNvPicPr>
          <p:nvPr/>
        </p:nvPicPr>
        <p:blipFill>
          <a:blip r:embed="rId4"/>
          <a:stretch>
            <a:fillRect/>
          </a:stretch>
        </p:blipFill>
        <p:spPr>
          <a:xfrm>
            <a:off x="5031740" y="4527550"/>
            <a:ext cx="2219325" cy="581025"/>
          </a:xfrm>
          <a:prstGeom prst="rect">
            <a:avLst/>
          </a:prstGeom>
        </p:spPr>
      </p:pic>
      <p:pic>
        <p:nvPicPr>
          <p:cNvPr id="11" name="Picture 10"/>
          <p:cNvPicPr>
            <a:picLocks noChangeAspect="1"/>
          </p:cNvPicPr>
          <p:nvPr/>
        </p:nvPicPr>
        <p:blipFill>
          <a:blip r:embed="rId5"/>
          <a:stretch>
            <a:fillRect/>
          </a:stretch>
        </p:blipFill>
        <p:spPr>
          <a:xfrm>
            <a:off x="4460240" y="5392420"/>
            <a:ext cx="3505200" cy="1456690"/>
          </a:xfrm>
          <a:prstGeom prst="rect">
            <a:avLst/>
          </a:prstGeom>
        </p:spPr>
      </p:pic>
      <p:cxnSp>
        <p:nvCxnSpPr>
          <p:cNvPr id="12" name="Straight Arrow Connector 11"/>
          <p:cNvCxnSpPr/>
          <p:nvPr/>
        </p:nvCxnSpPr>
        <p:spPr>
          <a:xfrm>
            <a:off x="5864860" y="5068570"/>
            <a:ext cx="20955" cy="1313815"/>
          </a:xfrm>
          <a:prstGeom prst="straightConnector1">
            <a:avLst/>
          </a:prstGeom>
          <a:ln w="44450">
            <a:tailEnd type="arrow" w="med" len="med"/>
          </a:ln>
        </p:spPr>
        <p:style>
          <a:lnRef idx="3">
            <a:schemeClr val="accent4"/>
          </a:lnRef>
          <a:fillRef idx="0">
            <a:schemeClr val="accent4"/>
          </a:fillRef>
          <a:effectRef idx="2">
            <a:schemeClr val="accent4"/>
          </a:effectRef>
          <a:fontRef idx="minor">
            <a:schemeClr val="tx1"/>
          </a:fontRef>
        </p:style>
      </p:cxnSp>
      <p:cxnSp>
        <p:nvCxnSpPr>
          <p:cNvPr id="13" name="Straight Arrow Connector 12"/>
          <p:cNvCxnSpPr/>
          <p:nvPr/>
        </p:nvCxnSpPr>
        <p:spPr>
          <a:xfrm>
            <a:off x="3630930" y="4915535"/>
            <a:ext cx="1569720" cy="10160"/>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14" name="Straight Arrow Connector 13"/>
          <p:cNvCxnSpPr/>
          <p:nvPr/>
        </p:nvCxnSpPr>
        <p:spPr>
          <a:xfrm flipH="1">
            <a:off x="7040245" y="4925695"/>
            <a:ext cx="1584325" cy="0"/>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sp>
        <p:nvSpPr>
          <p:cNvPr id="15" name="Text Box 14"/>
          <p:cNvSpPr txBox="1"/>
          <p:nvPr/>
        </p:nvSpPr>
        <p:spPr>
          <a:xfrm>
            <a:off x="3797299" y="5024120"/>
            <a:ext cx="1716525" cy="830997"/>
          </a:xfrm>
          <a:prstGeom prst="rect">
            <a:avLst/>
          </a:prstGeom>
          <a:noFill/>
        </p:spPr>
        <p:txBody>
          <a:bodyPr wrap="square" rtlCol="0">
            <a:spAutoFit/>
          </a:bodyPr>
          <a:lstStyle/>
          <a:p>
            <a:r>
              <a:rPr lang="fr-FR" altLang="zh-CN" sz="1200" dirty="0"/>
              <a:t>Remplacer  avant la compilation</a:t>
            </a:r>
            <a:r>
              <a:rPr lang="fr-FR" altLang="zh-CN" dirty="0"/>
              <a:t>
</a:t>
            </a:r>
            <a:endParaRPr lang="zh-CN" altLang="en-US" dirty="0"/>
          </a:p>
        </p:txBody>
      </p:sp>
      <p:sp>
        <p:nvSpPr>
          <p:cNvPr id="16" name="Text Box 15"/>
          <p:cNvSpPr txBox="1"/>
          <p:nvPr/>
        </p:nvSpPr>
        <p:spPr>
          <a:xfrm>
            <a:off x="7107555" y="4976921"/>
            <a:ext cx="1485900" cy="830997"/>
          </a:xfrm>
          <a:prstGeom prst="rect">
            <a:avLst/>
          </a:prstGeom>
          <a:noFill/>
        </p:spPr>
        <p:txBody>
          <a:bodyPr wrap="square" rtlCol="0">
            <a:spAutoFit/>
          </a:bodyPr>
          <a:lstStyle/>
          <a:p>
            <a:r>
              <a:rPr lang="fr-FR" altLang="zh-CN" sz="1200" dirty="0"/>
              <a:t>Remplacer  Avant compilation</a:t>
            </a:r>
            <a:r>
              <a:rPr lang="fr-FR" altLang="zh-CN" dirty="0"/>
              <a:t>
</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95250"/>
            <a:ext cx="10515600" cy="1325563"/>
          </a:xfrm>
        </p:spPr>
        <p:txBody>
          <a:bodyPr>
            <a:normAutofit fontScale="90000"/>
          </a:bodyPr>
          <a:lstStyle/>
          <a:p>
            <a:r>
              <a:rPr lang="fr-FR" altLang="zh-CN" dirty="0"/>
              <a:t>Fichier d’en-tête - Un moyen hardcore d’insérer quelques lignes de code en bloc
</a:t>
            </a:r>
            <a:endParaRPr lang="zh-CN" altLang="en-US" dirty="0"/>
          </a:p>
        </p:txBody>
      </p:sp>
      <p:sp>
        <p:nvSpPr>
          <p:cNvPr id="3" name="Content Placeholder 2"/>
          <p:cNvSpPr>
            <a:spLocks noGrp="1"/>
          </p:cNvSpPr>
          <p:nvPr>
            <p:ph idx="1"/>
          </p:nvPr>
        </p:nvSpPr>
        <p:spPr>
          <a:xfrm>
            <a:off x="617855" y="1109980"/>
            <a:ext cx="10515600" cy="4351338"/>
          </a:xfrm>
        </p:spPr>
        <p:txBody>
          <a:bodyPr>
            <a:normAutofit/>
          </a:bodyPr>
          <a:lstStyle/>
          <a:p>
            <a:r>
              <a:rPr lang="fr-FR" sz="1600" dirty="0">
                <a:sym typeface="+mn-ea"/>
              </a:rPr>
              <a:t>En fait, </a:t>
            </a:r>
            <a:r>
              <a:rPr lang="fr-FR" sz="1600" dirty="0" err="1">
                <a:sym typeface="+mn-ea"/>
              </a:rPr>
              <a:t>cstdio</a:t>
            </a:r>
            <a:r>
              <a:rPr lang="fr-FR" sz="1600" dirty="0">
                <a:sym typeface="+mn-ea"/>
              </a:rPr>
              <a:t> n’est rien de plus qu’un fichier d’en-tête qui fournit une série de déclarations de fonction telles que printf, et l’implémentation réelle se trouve dans la bibliothèque dynamique de libc.so. Parmi eux, &lt;</a:t>
            </a:r>
            <a:r>
              <a:rPr lang="fr-FR" sz="1600" dirty="0" err="1">
                <a:sym typeface="+mn-ea"/>
              </a:rPr>
              <a:t>cstdio</a:t>
            </a:r>
            <a:r>
              <a:rPr lang="fr-FR" sz="1600" dirty="0">
                <a:sym typeface="+mn-ea"/>
              </a:rPr>
              <a:t>&gt;cette forme signifie ne pas rechercher dans le répertoire actuel, seulement dans le répertoire système, « </a:t>
            </a:r>
            <a:r>
              <a:rPr lang="fr-FR" sz="1600" dirty="0" err="1">
                <a:sym typeface="+mn-ea"/>
              </a:rPr>
              <a:t>hello.h</a:t>
            </a:r>
            <a:r>
              <a:rPr lang="fr-FR" sz="1600" dirty="0">
                <a:sym typeface="+mn-ea"/>
              </a:rPr>
              <a:t> » ce formulaire est la priorité pour rechercher s’il y a ce fichier dans le répertoire actuel, ne peut pas trouver puis rechercher le répertoire système.
De plus, il est recommandé d’importer le fichier déclaré </a:t>
            </a:r>
            <a:r>
              <a:rPr lang="fr-FR" sz="1600" dirty="0" err="1">
                <a:sym typeface="+mn-ea"/>
              </a:rPr>
              <a:t>hello.h</a:t>
            </a:r>
            <a:r>
              <a:rPr lang="fr-FR" sz="1600" dirty="0">
                <a:sym typeface="+mn-ea"/>
              </a:rPr>
              <a:t> dans l’implémentation du fichier hello.cpp :
Il peut être garanti que lorsque le hello .</a:t>
            </a:r>
            <a:r>
              <a:rPr lang="fr-FR" sz="1600" dirty="0" err="1">
                <a:sym typeface="+mn-ea"/>
              </a:rPr>
              <a:t>cpp</a:t>
            </a:r>
            <a:r>
              <a:rPr lang="fr-FR" sz="1600" dirty="0">
                <a:sym typeface="+mn-ea"/>
              </a:rPr>
              <a:t> est modifié, tel que hello(</a:t>
            </a:r>
            <a:r>
              <a:rPr lang="fr-FR" sz="1600" dirty="0" err="1">
                <a:sym typeface="+mn-ea"/>
              </a:rPr>
              <a:t>int</a:t>
            </a:r>
            <a:r>
              <a:rPr lang="fr-FR" sz="1600" dirty="0">
                <a:sym typeface="+mn-ea"/>
              </a:rPr>
              <a:t>), le compilateur peut constater que le hello() déclaré par </a:t>
            </a:r>
            <a:r>
              <a:rPr lang="fr-FR" sz="1600" dirty="0" err="1">
                <a:sym typeface="+mn-ea"/>
              </a:rPr>
              <a:t>hello.h</a:t>
            </a:r>
            <a:r>
              <a:rPr lang="fr-FR" sz="1600" dirty="0">
                <a:sym typeface="+mn-ea"/>
              </a:rPr>
              <a:t> est différent du hello(</a:t>
            </a:r>
            <a:r>
              <a:rPr lang="fr-FR" sz="1600" dirty="0" err="1">
                <a:sym typeface="+mn-ea"/>
              </a:rPr>
              <a:t>int</a:t>
            </a:r>
            <a:r>
              <a:rPr lang="fr-FR" sz="1600" dirty="0">
                <a:sym typeface="+mn-ea"/>
              </a:rPr>
              <a:t>) défini et éviter les « erreurs silencieuses » (bien que non efficace pour C++ qui prend en charge la surcharge)
Vous pouvez rendre les fonctions dans hello .</a:t>
            </a:r>
            <a:r>
              <a:rPr lang="fr-FR" sz="1600" dirty="0" err="1">
                <a:sym typeface="+mn-ea"/>
              </a:rPr>
              <a:t>cpp</a:t>
            </a:r>
            <a:r>
              <a:rPr lang="fr-FR" sz="1600" dirty="0">
                <a:sym typeface="+mn-ea"/>
              </a:rPr>
              <a:t> besoin de vous référer les unes aux autres sans avoir à vous soucier de l’ordre dans lequel elles sont définies</a:t>
            </a:r>
            <a:r>
              <a:rPr lang="fr-FR" dirty="0">
                <a:sym typeface="+mn-ea"/>
              </a:rPr>
              <a:t>.
</a:t>
            </a:r>
            <a:endParaRPr lang="zh-CN" altLang="en-US" dirty="0">
              <a:solidFill>
                <a:schemeClr val="bg2">
                  <a:lumMod val="75000"/>
                </a:schemeClr>
              </a:solidFill>
            </a:endParaRPr>
          </a:p>
        </p:txBody>
      </p:sp>
      <p:pic>
        <p:nvPicPr>
          <p:cNvPr id="5" name="Picture 4"/>
          <p:cNvPicPr>
            <a:picLocks noChangeAspect="1"/>
          </p:cNvPicPr>
          <p:nvPr/>
        </p:nvPicPr>
        <p:blipFill>
          <a:blip r:embed="rId3"/>
          <a:stretch>
            <a:fillRect/>
          </a:stretch>
        </p:blipFill>
        <p:spPr>
          <a:xfrm>
            <a:off x="1187450" y="4025900"/>
            <a:ext cx="2609850" cy="2047875"/>
          </a:xfrm>
          <a:prstGeom prst="rect">
            <a:avLst/>
          </a:prstGeom>
        </p:spPr>
      </p:pic>
      <p:pic>
        <p:nvPicPr>
          <p:cNvPr id="9" name="Picture 8"/>
          <p:cNvPicPr>
            <a:picLocks noChangeAspect="1"/>
          </p:cNvPicPr>
          <p:nvPr/>
        </p:nvPicPr>
        <p:blipFill>
          <a:blip r:embed="rId4"/>
          <a:stretch>
            <a:fillRect/>
          </a:stretch>
        </p:blipFill>
        <p:spPr>
          <a:xfrm>
            <a:off x="8449945" y="4025900"/>
            <a:ext cx="2628900" cy="2200275"/>
          </a:xfrm>
          <a:prstGeom prst="rect">
            <a:avLst/>
          </a:prstGeom>
        </p:spPr>
      </p:pic>
      <p:pic>
        <p:nvPicPr>
          <p:cNvPr id="10" name="Picture 9"/>
          <p:cNvPicPr>
            <a:picLocks noChangeAspect="1"/>
          </p:cNvPicPr>
          <p:nvPr/>
        </p:nvPicPr>
        <p:blipFill>
          <a:blip r:embed="rId5"/>
          <a:stretch>
            <a:fillRect/>
          </a:stretch>
        </p:blipFill>
        <p:spPr>
          <a:xfrm>
            <a:off x="5031740" y="4527550"/>
            <a:ext cx="2219325" cy="581025"/>
          </a:xfrm>
          <a:prstGeom prst="rect">
            <a:avLst/>
          </a:prstGeom>
        </p:spPr>
      </p:pic>
      <p:pic>
        <p:nvPicPr>
          <p:cNvPr id="11" name="Picture 10"/>
          <p:cNvPicPr>
            <a:picLocks noChangeAspect="1"/>
          </p:cNvPicPr>
          <p:nvPr/>
        </p:nvPicPr>
        <p:blipFill>
          <a:blip r:embed="rId6"/>
          <a:stretch>
            <a:fillRect/>
          </a:stretch>
        </p:blipFill>
        <p:spPr>
          <a:xfrm>
            <a:off x="4460240" y="5392420"/>
            <a:ext cx="3505200" cy="1456690"/>
          </a:xfrm>
          <a:prstGeom prst="rect">
            <a:avLst/>
          </a:prstGeom>
        </p:spPr>
      </p:pic>
      <p:cxnSp>
        <p:nvCxnSpPr>
          <p:cNvPr id="12" name="Straight Arrow Connector 11"/>
          <p:cNvCxnSpPr/>
          <p:nvPr/>
        </p:nvCxnSpPr>
        <p:spPr>
          <a:xfrm>
            <a:off x="5864860" y="5068570"/>
            <a:ext cx="20955" cy="1313815"/>
          </a:xfrm>
          <a:prstGeom prst="straightConnector1">
            <a:avLst/>
          </a:prstGeom>
          <a:ln w="44450">
            <a:tailEnd type="arrow" w="med" len="med"/>
          </a:ln>
        </p:spPr>
        <p:style>
          <a:lnRef idx="3">
            <a:schemeClr val="accent4"/>
          </a:lnRef>
          <a:fillRef idx="0">
            <a:schemeClr val="accent4"/>
          </a:fillRef>
          <a:effectRef idx="2">
            <a:schemeClr val="accent4"/>
          </a:effectRef>
          <a:fontRef idx="minor">
            <a:schemeClr val="tx1"/>
          </a:fontRef>
        </p:style>
      </p:cxnSp>
      <p:cxnSp>
        <p:nvCxnSpPr>
          <p:cNvPr id="13" name="Straight Arrow Connector 12"/>
          <p:cNvCxnSpPr/>
          <p:nvPr/>
        </p:nvCxnSpPr>
        <p:spPr>
          <a:xfrm>
            <a:off x="3630930" y="4915535"/>
            <a:ext cx="1569720" cy="10160"/>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14" name="Straight Arrow Connector 13"/>
          <p:cNvCxnSpPr/>
          <p:nvPr/>
        </p:nvCxnSpPr>
        <p:spPr>
          <a:xfrm flipH="1">
            <a:off x="7040245" y="4925695"/>
            <a:ext cx="1584325" cy="0"/>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sp>
        <p:nvSpPr>
          <p:cNvPr id="17" name="Text Box 14">
            <a:extLst>
              <a:ext uri="{FF2B5EF4-FFF2-40B4-BE49-F238E27FC236}">
                <a16:creationId xmlns:a16="http://schemas.microsoft.com/office/drawing/2014/main" id="{BA8BD056-F6A1-45D1-857E-6062A01BCAD8}"/>
              </a:ext>
            </a:extLst>
          </p:cNvPr>
          <p:cNvSpPr txBox="1"/>
          <p:nvPr/>
        </p:nvSpPr>
        <p:spPr>
          <a:xfrm>
            <a:off x="3797299" y="5024120"/>
            <a:ext cx="1716525" cy="830997"/>
          </a:xfrm>
          <a:prstGeom prst="rect">
            <a:avLst/>
          </a:prstGeom>
          <a:noFill/>
        </p:spPr>
        <p:txBody>
          <a:bodyPr wrap="square" rtlCol="0">
            <a:spAutoFit/>
          </a:bodyPr>
          <a:lstStyle/>
          <a:p>
            <a:r>
              <a:rPr lang="fr-FR" altLang="zh-CN" sz="1200" dirty="0"/>
              <a:t>Remplacer avant la compilation</a:t>
            </a:r>
            <a:r>
              <a:rPr lang="fr-FR" altLang="zh-CN" dirty="0"/>
              <a:t>
</a:t>
            </a:r>
            <a:endParaRPr lang="zh-CN" altLang="en-US" dirty="0"/>
          </a:p>
        </p:txBody>
      </p:sp>
      <p:sp>
        <p:nvSpPr>
          <p:cNvPr id="20" name="Text Box 14">
            <a:extLst>
              <a:ext uri="{FF2B5EF4-FFF2-40B4-BE49-F238E27FC236}">
                <a16:creationId xmlns:a16="http://schemas.microsoft.com/office/drawing/2014/main" id="{84589F2E-0EED-4CFC-A839-C15689168153}"/>
              </a:ext>
            </a:extLst>
          </p:cNvPr>
          <p:cNvSpPr txBox="1"/>
          <p:nvPr/>
        </p:nvSpPr>
        <p:spPr>
          <a:xfrm>
            <a:off x="7040245" y="4960888"/>
            <a:ext cx="1716525" cy="830997"/>
          </a:xfrm>
          <a:prstGeom prst="rect">
            <a:avLst/>
          </a:prstGeom>
          <a:noFill/>
        </p:spPr>
        <p:txBody>
          <a:bodyPr wrap="square" rtlCol="0">
            <a:spAutoFit/>
          </a:bodyPr>
          <a:lstStyle/>
          <a:p>
            <a:r>
              <a:rPr lang="fr-FR" altLang="zh-CN" sz="1200" dirty="0"/>
              <a:t>Remplacer avant la compilation</a:t>
            </a:r>
            <a:r>
              <a:rPr lang="fr-FR" altLang="zh-CN" dirty="0"/>
              <a:t>
</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altLang="zh-CN" dirty="0"/>
              <a:t>En-tête avancé - Utilise les fichiers d’en-tête de manière récursive
</a:t>
            </a:r>
            <a:endParaRPr lang="zh-CN" altLang="en-US" dirty="0"/>
          </a:p>
        </p:txBody>
      </p:sp>
      <p:sp>
        <p:nvSpPr>
          <p:cNvPr id="3" name="Content Placeholder 2"/>
          <p:cNvSpPr>
            <a:spLocks noGrp="1"/>
          </p:cNvSpPr>
          <p:nvPr>
            <p:ph idx="1"/>
          </p:nvPr>
        </p:nvSpPr>
        <p:spPr>
          <a:xfrm>
            <a:off x="647700" y="1428312"/>
            <a:ext cx="10515600" cy="4351338"/>
          </a:xfrm>
        </p:spPr>
        <p:txBody>
          <a:bodyPr/>
          <a:lstStyle/>
          <a:p>
            <a:r>
              <a:rPr lang="fr-FR" altLang="zh-CN" dirty="0"/>
              <a:t>De nombreuses classes sont souvent utilisées en C++ et, comme les fonctions, les déclarations de classe sont placées dans des fichiers d’en-tête.
Parfois, notre déclaration de fonction doit utiliser certaines classes, nous devons utiliser le fichier d’en-tête qui déclare la classe et #include de manière récursive comme ceci :
</a:t>
            </a:r>
            <a:endParaRPr lang="en-US" altLang="zh-CN" dirty="0"/>
          </a:p>
        </p:txBody>
      </p:sp>
      <p:pic>
        <p:nvPicPr>
          <p:cNvPr id="4" name="Picture 3"/>
          <p:cNvPicPr>
            <a:picLocks noChangeAspect="1"/>
          </p:cNvPicPr>
          <p:nvPr/>
        </p:nvPicPr>
        <p:blipFill>
          <a:blip r:embed="rId2"/>
          <a:stretch>
            <a:fillRect/>
          </a:stretch>
        </p:blipFill>
        <p:spPr>
          <a:xfrm>
            <a:off x="4682490" y="2741930"/>
            <a:ext cx="3009900" cy="1047750"/>
          </a:xfrm>
          <a:prstGeom prst="rect">
            <a:avLst/>
          </a:prstGeom>
        </p:spPr>
      </p:pic>
      <p:pic>
        <p:nvPicPr>
          <p:cNvPr id="5" name="Picture 4"/>
          <p:cNvPicPr>
            <a:picLocks noChangeAspect="1"/>
          </p:cNvPicPr>
          <p:nvPr/>
        </p:nvPicPr>
        <p:blipFill>
          <a:blip r:embed="rId3"/>
          <a:stretch>
            <a:fillRect/>
          </a:stretch>
        </p:blipFill>
        <p:spPr>
          <a:xfrm>
            <a:off x="8605520" y="2694305"/>
            <a:ext cx="2419350" cy="1095375"/>
          </a:xfrm>
          <a:prstGeom prst="rect">
            <a:avLst/>
          </a:prstGeom>
        </p:spPr>
      </p:pic>
      <p:cxnSp>
        <p:nvCxnSpPr>
          <p:cNvPr id="14" name="Straight Arrow Connector 13"/>
          <p:cNvCxnSpPr/>
          <p:nvPr/>
        </p:nvCxnSpPr>
        <p:spPr>
          <a:xfrm>
            <a:off x="7325995" y="3107055"/>
            <a:ext cx="1402080" cy="182880"/>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pic>
        <p:nvPicPr>
          <p:cNvPr id="6" name="Picture 5"/>
          <p:cNvPicPr>
            <a:picLocks noChangeAspect="1"/>
          </p:cNvPicPr>
          <p:nvPr/>
        </p:nvPicPr>
        <p:blipFill>
          <a:blip r:embed="rId4"/>
          <a:stretch>
            <a:fillRect/>
          </a:stretch>
        </p:blipFill>
        <p:spPr>
          <a:xfrm>
            <a:off x="1001395" y="2905760"/>
            <a:ext cx="2762250" cy="2705100"/>
          </a:xfrm>
          <a:prstGeom prst="rect">
            <a:avLst/>
          </a:prstGeom>
        </p:spPr>
      </p:pic>
      <p:cxnSp>
        <p:nvCxnSpPr>
          <p:cNvPr id="7" name="Straight Arrow Connector 6"/>
          <p:cNvCxnSpPr/>
          <p:nvPr/>
        </p:nvCxnSpPr>
        <p:spPr>
          <a:xfrm flipV="1">
            <a:off x="3382010" y="3289935"/>
            <a:ext cx="1594485" cy="419735"/>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sp>
        <p:nvSpPr>
          <p:cNvPr id="9" name="Text Box 8"/>
          <p:cNvSpPr txBox="1"/>
          <p:nvPr/>
        </p:nvSpPr>
        <p:spPr>
          <a:xfrm rot="900000">
            <a:off x="4789170" y="4452035"/>
            <a:ext cx="1906270" cy="646331"/>
          </a:xfrm>
          <a:prstGeom prst="rect">
            <a:avLst/>
          </a:prstGeom>
          <a:noFill/>
        </p:spPr>
        <p:txBody>
          <a:bodyPr wrap="square" rtlCol="0">
            <a:spAutoFit/>
          </a:bodyPr>
          <a:lstStyle/>
          <a:p>
            <a:r>
              <a:rPr lang="fr-FR" altLang="zh-CN" dirty="0"/>
              <a:t>Devient après pré-traitement</a:t>
            </a:r>
            <a:r>
              <a:rPr lang="zh-CN" altLang="en-US" dirty="0"/>
              <a:t>：</a:t>
            </a:r>
          </a:p>
        </p:txBody>
      </p:sp>
      <p:cxnSp>
        <p:nvCxnSpPr>
          <p:cNvPr id="11" name="Straight Arrow Connector 10"/>
          <p:cNvCxnSpPr>
            <a:endCxn id="8" idx="1"/>
          </p:cNvCxnSpPr>
          <p:nvPr/>
        </p:nvCxnSpPr>
        <p:spPr>
          <a:xfrm>
            <a:off x="3652520" y="4468495"/>
            <a:ext cx="3571875" cy="972820"/>
          </a:xfrm>
          <a:prstGeom prst="straightConnector1">
            <a:avLst/>
          </a:prstGeom>
          <a:ln w="44450">
            <a:solidFill>
              <a:srgbClr val="990000"/>
            </a:solidFill>
            <a:tailEnd type="arrow" w="med" len="med"/>
          </a:ln>
        </p:spPr>
        <p:style>
          <a:lnRef idx="3">
            <a:schemeClr val="accent4"/>
          </a:lnRef>
          <a:fillRef idx="0">
            <a:schemeClr val="accent4"/>
          </a:fillRef>
          <a:effectRef idx="2">
            <a:schemeClr val="accent4"/>
          </a:effectRef>
          <a:fontRef idx="minor">
            <a:schemeClr val="tx1"/>
          </a:fontRef>
        </p:style>
      </p:cxnSp>
      <p:pic>
        <p:nvPicPr>
          <p:cNvPr id="13" name="Picture 12"/>
          <p:cNvPicPr>
            <a:picLocks noChangeAspect="1"/>
          </p:cNvPicPr>
          <p:nvPr/>
        </p:nvPicPr>
        <p:blipFill>
          <a:blip r:embed="rId5"/>
          <a:stretch>
            <a:fillRect/>
          </a:stretch>
        </p:blipFill>
        <p:spPr>
          <a:xfrm>
            <a:off x="7225030" y="4024630"/>
            <a:ext cx="3571875" cy="28333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8524240" y="2113280"/>
            <a:ext cx="2581275" cy="1676400"/>
          </a:xfrm>
          <a:prstGeom prst="rect">
            <a:avLst/>
          </a:prstGeom>
        </p:spPr>
      </p:pic>
      <p:pic>
        <p:nvPicPr>
          <p:cNvPr id="21" name="Picture 20"/>
          <p:cNvPicPr>
            <a:picLocks noChangeAspect="1"/>
          </p:cNvPicPr>
          <p:nvPr/>
        </p:nvPicPr>
        <p:blipFill>
          <a:blip r:embed="rId2"/>
          <a:stretch>
            <a:fillRect/>
          </a:stretch>
        </p:blipFill>
        <p:spPr>
          <a:xfrm>
            <a:off x="8524240" y="3956685"/>
            <a:ext cx="2581275" cy="1676400"/>
          </a:xfrm>
          <a:prstGeom prst="rect">
            <a:avLst/>
          </a:prstGeom>
        </p:spPr>
      </p:pic>
      <p:pic>
        <p:nvPicPr>
          <p:cNvPr id="19" name="Picture 18"/>
          <p:cNvPicPr>
            <a:picLocks noChangeAspect="1"/>
          </p:cNvPicPr>
          <p:nvPr/>
        </p:nvPicPr>
        <p:blipFill>
          <a:blip r:embed="rId3"/>
          <a:stretch>
            <a:fillRect/>
          </a:stretch>
        </p:blipFill>
        <p:spPr>
          <a:xfrm>
            <a:off x="4182745" y="3956685"/>
            <a:ext cx="3143250" cy="981075"/>
          </a:xfrm>
          <a:prstGeom prst="rect">
            <a:avLst/>
          </a:prstGeom>
        </p:spPr>
      </p:pic>
      <p:pic>
        <p:nvPicPr>
          <p:cNvPr id="12" name="Picture 11"/>
          <p:cNvPicPr>
            <a:picLocks noChangeAspect="1"/>
          </p:cNvPicPr>
          <p:nvPr/>
        </p:nvPicPr>
        <p:blipFill>
          <a:blip r:embed="rId4"/>
          <a:stretch>
            <a:fillRect/>
          </a:stretch>
        </p:blipFill>
        <p:spPr>
          <a:xfrm>
            <a:off x="431165" y="2741930"/>
            <a:ext cx="2705100" cy="3181350"/>
          </a:xfrm>
          <a:prstGeom prst="rect">
            <a:avLst/>
          </a:prstGeom>
        </p:spPr>
      </p:pic>
      <p:sp>
        <p:nvSpPr>
          <p:cNvPr id="2" name="Title 1"/>
          <p:cNvSpPr>
            <a:spLocks noGrp="1"/>
          </p:cNvSpPr>
          <p:nvPr>
            <p:ph type="title"/>
          </p:nvPr>
        </p:nvSpPr>
        <p:spPr/>
        <p:txBody>
          <a:bodyPr>
            <a:normAutofit fontScale="90000"/>
          </a:bodyPr>
          <a:lstStyle/>
          <a:p>
            <a:r>
              <a:rPr lang="fr-FR" altLang="zh-CN" dirty="0"/>
              <a:t>En-tête avancé - Utilisation récursive des fichiers d’en-tête (suite)
</a:t>
            </a:r>
            <a:endParaRPr lang="en-US" altLang="zh-CN" dirty="0"/>
          </a:p>
        </p:txBody>
      </p:sp>
      <p:sp>
        <p:nvSpPr>
          <p:cNvPr id="3" name="Content Placeholder 2"/>
          <p:cNvSpPr>
            <a:spLocks noGrp="1"/>
          </p:cNvSpPr>
          <p:nvPr>
            <p:ph idx="1"/>
          </p:nvPr>
        </p:nvSpPr>
        <p:spPr>
          <a:xfrm>
            <a:off x="647700" y="1571625"/>
            <a:ext cx="10515600" cy="4351338"/>
          </a:xfrm>
        </p:spPr>
        <p:txBody>
          <a:bodyPr/>
          <a:lstStyle/>
          <a:p>
            <a:r>
              <a:rPr lang="fr-FR" altLang="zh-CN" dirty="0"/>
              <a:t>Cependant, cela crée un problème, que si plusieurs fichiers d’en-tête font référence à </a:t>
            </a:r>
            <a:r>
              <a:rPr lang="fr-FR" altLang="zh-CN" dirty="0" err="1"/>
              <a:t>MyClass.h</a:t>
            </a:r>
            <a:r>
              <a:rPr lang="fr-FR" altLang="zh-CN" dirty="0"/>
              <a:t>, </a:t>
            </a:r>
            <a:r>
              <a:rPr lang="fr-FR" altLang="zh-CN" dirty="0" err="1"/>
              <a:t>MyClass</a:t>
            </a:r>
            <a:r>
              <a:rPr lang="fr-FR" altLang="zh-CN" dirty="0"/>
              <a:t> sera répété deux fois:
</a:t>
            </a:r>
            <a:endParaRPr lang="zh-CN" altLang="en-US" dirty="0"/>
          </a:p>
        </p:txBody>
      </p:sp>
      <p:pic>
        <p:nvPicPr>
          <p:cNvPr id="4" name="Picture 3"/>
          <p:cNvPicPr>
            <a:picLocks noChangeAspect="1"/>
          </p:cNvPicPr>
          <p:nvPr/>
        </p:nvPicPr>
        <p:blipFill>
          <a:blip r:embed="rId5"/>
          <a:stretch>
            <a:fillRect/>
          </a:stretch>
        </p:blipFill>
        <p:spPr>
          <a:xfrm>
            <a:off x="4541520" y="2741930"/>
            <a:ext cx="3009900" cy="1047750"/>
          </a:xfrm>
          <a:prstGeom prst="rect">
            <a:avLst/>
          </a:prstGeom>
        </p:spPr>
      </p:pic>
      <p:cxnSp>
        <p:nvCxnSpPr>
          <p:cNvPr id="14" name="Straight Arrow Connector 13"/>
          <p:cNvCxnSpPr/>
          <p:nvPr/>
        </p:nvCxnSpPr>
        <p:spPr>
          <a:xfrm flipV="1">
            <a:off x="7325995" y="3065780"/>
            <a:ext cx="1400810" cy="41275"/>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7" name="Straight Arrow Connector 6"/>
          <p:cNvCxnSpPr/>
          <p:nvPr/>
        </p:nvCxnSpPr>
        <p:spPr>
          <a:xfrm flipV="1">
            <a:off x="2947035" y="3218815"/>
            <a:ext cx="1594485" cy="419735"/>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15" name="Straight Arrow Connector 14"/>
          <p:cNvCxnSpPr/>
          <p:nvPr/>
        </p:nvCxnSpPr>
        <p:spPr>
          <a:xfrm>
            <a:off x="2947035" y="3898265"/>
            <a:ext cx="1477010" cy="577850"/>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p:nvPr/>
        </p:nvCxnSpPr>
        <p:spPr>
          <a:xfrm>
            <a:off x="7091680" y="4343400"/>
            <a:ext cx="1512570" cy="224790"/>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pic>
        <p:nvPicPr>
          <p:cNvPr id="18" name="Picture 17"/>
          <p:cNvPicPr>
            <a:picLocks noChangeAspect="1"/>
          </p:cNvPicPr>
          <p:nvPr/>
        </p:nvPicPr>
        <p:blipFill>
          <a:blip r:embed="rId6"/>
          <a:stretch>
            <a:fillRect/>
          </a:stretch>
        </p:blipFill>
        <p:spPr>
          <a:xfrm>
            <a:off x="3604260" y="5255260"/>
            <a:ext cx="4611370" cy="15862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775" y="1174902"/>
            <a:ext cx="10515600" cy="4351338"/>
          </a:xfrm>
        </p:spPr>
        <p:txBody>
          <a:bodyPr>
            <a:normAutofit/>
          </a:bodyPr>
          <a:lstStyle/>
          <a:p>
            <a:r>
              <a:rPr lang="fr-FR" altLang="zh-CN" sz="1600" dirty="0"/>
              <a:t>Solution : Faites précéder le fichier d’en-tête d’une ligne : #pragma once
Cela saute automatiquement lorsque le préprocesseur lit le même fichier une deuxième fois
Habituellement, les fichiers d’en-tête ne veulent pas être importés à plusieurs reprises, il est donc recommandé de faire précéder chaque fichier d’en-tête de cette phrase.
</a:t>
            </a:r>
            <a:endParaRPr lang="en-US" altLang="zh-CN" sz="1600" dirty="0"/>
          </a:p>
        </p:txBody>
      </p:sp>
      <p:pic>
        <p:nvPicPr>
          <p:cNvPr id="20" name="Picture 19"/>
          <p:cNvPicPr>
            <a:picLocks noChangeAspect="1"/>
          </p:cNvPicPr>
          <p:nvPr/>
        </p:nvPicPr>
        <p:blipFill>
          <a:blip r:embed="rId2"/>
          <a:stretch>
            <a:fillRect/>
          </a:stretch>
        </p:blipFill>
        <p:spPr>
          <a:xfrm>
            <a:off x="8726805" y="2113280"/>
            <a:ext cx="2581275" cy="1676400"/>
          </a:xfrm>
          <a:prstGeom prst="rect">
            <a:avLst/>
          </a:prstGeom>
        </p:spPr>
      </p:pic>
      <p:pic>
        <p:nvPicPr>
          <p:cNvPr id="21" name="Picture 20"/>
          <p:cNvPicPr>
            <a:picLocks noChangeAspect="1"/>
          </p:cNvPicPr>
          <p:nvPr/>
        </p:nvPicPr>
        <p:blipFill>
          <a:blip r:embed="rId2">
            <a:lum bright="70000" contrast="-70000"/>
          </a:blip>
          <a:stretch>
            <a:fillRect/>
          </a:stretch>
        </p:blipFill>
        <p:spPr>
          <a:xfrm>
            <a:off x="8604250" y="4048760"/>
            <a:ext cx="2581275" cy="1676400"/>
          </a:xfrm>
          <a:prstGeom prst="rect">
            <a:avLst/>
          </a:prstGeom>
        </p:spPr>
      </p:pic>
      <p:pic>
        <p:nvPicPr>
          <p:cNvPr id="19" name="Picture 18"/>
          <p:cNvPicPr>
            <a:picLocks noChangeAspect="1"/>
          </p:cNvPicPr>
          <p:nvPr/>
        </p:nvPicPr>
        <p:blipFill>
          <a:blip r:embed="rId3"/>
          <a:stretch>
            <a:fillRect/>
          </a:stretch>
        </p:blipFill>
        <p:spPr>
          <a:xfrm>
            <a:off x="4182745" y="3956685"/>
            <a:ext cx="3143250" cy="981075"/>
          </a:xfrm>
          <a:prstGeom prst="rect">
            <a:avLst/>
          </a:prstGeom>
        </p:spPr>
      </p:pic>
      <p:pic>
        <p:nvPicPr>
          <p:cNvPr id="12" name="Picture 11"/>
          <p:cNvPicPr>
            <a:picLocks noChangeAspect="1"/>
          </p:cNvPicPr>
          <p:nvPr/>
        </p:nvPicPr>
        <p:blipFill>
          <a:blip r:embed="rId4"/>
          <a:stretch>
            <a:fillRect/>
          </a:stretch>
        </p:blipFill>
        <p:spPr>
          <a:xfrm>
            <a:off x="431165" y="2741930"/>
            <a:ext cx="2705100" cy="3181350"/>
          </a:xfrm>
          <a:prstGeom prst="rect">
            <a:avLst/>
          </a:prstGeom>
        </p:spPr>
      </p:pic>
      <p:sp>
        <p:nvSpPr>
          <p:cNvPr id="2" name="Title 1"/>
          <p:cNvSpPr>
            <a:spLocks noGrp="1"/>
          </p:cNvSpPr>
          <p:nvPr>
            <p:ph type="title"/>
          </p:nvPr>
        </p:nvSpPr>
        <p:spPr/>
        <p:txBody>
          <a:bodyPr>
            <a:normAutofit fontScale="90000"/>
          </a:bodyPr>
          <a:lstStyle/>
          <a:p>
            <a:r>
              <a:rPr lang="fr-FR" altLang="zh-CN" dirty="0"/>
              <a:t>En-tête avancé - Utiliser les en-têtes de manière récursive (continuer)
</a:t>
            </a:r>
            <a:endParaRPr lang="en-US" altLang="zh-CN" dirty="0"/>
          </a:p>
        </p:txBody>
      </p:sp>
      <p:pic>
        <p:nvPicPr>
          <p:cNvPr id="4" name="Picture 3"/>
          <p:cNvPicPr>
            <a:picLocks noChangeAspect="1"/>
          </p:cNvPicPr>
          <p:nvPr/>
        </p:nvPicPr>
        <p:blipFill>
          <a:blip r:embed="rId5"/>
          <a:stretch>
            <a:fillRect/>
          </a:stretch>
        </p:blipFill>
        <p:spPr>
          <a:xfrm>
            <a:off x="4541520" y="2741930"/>
            <a:ext cx="3009900" cy="1047750"/>
          </a:xfrm>
          <a:prstGeom prst="rect">
            <a:avLst/>
          </a:prstGeom>
        </p:spPr>
      </p:pic>
      <p:cxnSp>
        <p:nvCxnSpPr>
          <p:cNvPr id="14" name="Straight Arrow Connector 13"/>
          <p:cNvCxnSpPr/>
          <p:nvPr/>
        </p:nvCxnSpPr>
        <p:spPr>
          <a:xfrm flipV="1">
            <a:off x="7325995" y="3065780"/>
            <a:ext cx="1400810" cy="41275"/>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7" name="Straight Arrow Connector 6"/>
          <p:cNvCxnSpPr/>
          <p:nvPr/>
        </p:nvCxnSpPr>
        <p:spPr>
          <a:xfrm flipV="1">
            <a:off x="2947035" y="3218815"/>
            <a:ext cx="1594485" cy="419735"/>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15" name="Straight Arrow Connector 14"/>
          <p:cNvCxnSpPr/>
          <p:nvPr/>
        </p:nvCxnSpPr>
        <p:spPr>
          <a:xfrm>
            <a:off x="2947035" y="3898265"/>
            <a:ext cx="1477010" cy="577850"/>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p:nvPr/>
        </p:nvCxnSpPr>
        <p:spPr>
          <a:xfrm>
            <a:off x="7091680" y="4343400"/>
            <a:ext cx="1512570" cy="224790"/>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pic>
        <p:nvPicPr>
          <p:cNvPr id="5" name="Picture 4"/>
          <p:cNvPicPr>
            <a:picLocks noChangeAspect="1"/>
          </p:cNvPicPr>
          <p:nvPr/>
        </p:nvPicPr>
        <p:blipFill>
          <a:blip r:embed="rId6"/>
          <a:stretch>
            <a:fillRect/>
          </a:stretch>
        </p:blipFill>
        <p:spPr>
          <a:xfrm>
            <a:off x="4083685" y="5278755"/>
            <a:ext cx="3573780" cy="1579245"/>
          </a:xfrm>
          <a:prstGeom prst="rect">
            <a:avLst/>
          </a:prstGeom>
        </p:spPr>
      </p:pic>
      <p:sp>
        <p:nvSpPr>
          <p:cNvPr id="6" name="Text Box 5"/>
          <p:cNvSpPr txBox="1"/>
          <p:nvPr/>
        </p:nvSpPr>
        <p:spPr>
          <a:xfrm>
            <a:off x="9194800" y="4702810"/>
            <a:ext cx="1645920" cy="646331"/>
          </a:xfrm>
          <a:prstGeom prst="rect">
            <a:avLst/>
          </a:prstGeom>
          <a:noFill/>
        </p:spPr>
        <p:txBody>
          <a:bodyPr wrap="square" rtlCol="0">
            <a:spAutoFit/>
          </a:bodyPr>
          <a:lstStyle/>
          <a:p>
            <a:r>
              <a:rPr lang="zh-CN" altLang="en-US" dirty="0"/>
              <a:t>（</a:t>
            </a:r>
            <a:r>
              <a:rPr lang="fr-FR" altLang="zh-CN" dirty="0"/>
              <a:t>Saut automatique)</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CMake</a:t>
            </a:r>
            <a:r>
              <a:rPr lang="en-US" dirty="0"/>
              <a:t> </a:t>
            </a:r>
            <a:r>
              <a:rPr lang="fr-FR" altLang="zh-CN" dirty="0"/>
              <a:t>Sous-modules </a:t>
            </a:r>
            <a:endParaRPr lang="zh-CN" altLang="en-US" dirty="0"/>
          </a:p>
        </p:txBody>
      </p:sp>
      <p:sp>
        <p:nvSpPr>
          <p:cNvPr id="3" name="Content Placeholder 2"/>
          <p:cNvSpPr>
            <a:spLocks noGrp="1"/>
          </p:cNvSpPr>
          <p:nvPr>
            <p:ph idx="1"/>
          </p:nvPr>
        </p:nvSpPr>
        <p:spPr>
          <a:xfrm>
            <a:off x="504825" y="2126615"/>
            <a:ext cx="10515600" cy="4351338"/>
          </a:xfrm>
        </p:spPr>
        <p:txBody>
          <a:bodyPr/>
          <a:lstStyle/>
          <a:p>
            <a:r>
              <a:rPr lang="fr-FR" altLang="zh-CN" sz="1400" dirty="0"/>
              <a:t>Dans les projets complexes, nous devons diviser les sous-modules, généralement une bibliothèque par répertoire, tels que:
Ici, nous déplaçons la bibliothèque </a:t>
            </a:r>
            <a:r>
              <a:rPr lang="fr-FR" altLang="zh-CN" sz="1400" dirty="0" err="1"/>
              <a:t>hellolib</a:t>
            </a:r>
            <a:r>
              <a:rPr lang="fr-FR" altLang="zh-CN" sz="1400" dirty="0"/>
              <a:t> dans le dossier </a:t>
            </a:r>
            <a:r>
              <a:rPr lang="fr-FR" altLang="zh-CN" sz="1400" dirty="0" err="1"/>
              <a:t>hellolib</a:t>
            </a:r>
            <a:r>
              <a:rPr lang="fr-FR" altLang="zh-CN" sz="1400" dirty="0"/>
              <a:t>, où les .txt </a:t>
            </a:r>
            <a:r>
              <a:rPr lang="fr-FR" altLang="zh-CN" sz="1400" dirty="0" err="1"/>
              <a:t>CMakeLists</a:t>
            </a:r>
            <a:r>
              <a:rPr lang="fr-FR" altLang="zh-CN" sz="1400" dirty="0"/>
              <a:t> définissent les règles de génération </a:t>
            </a:r>
            <a:r>
              <a:rPr lang="fr-FR" altLang="zh-CN" sz="1400" dirty="0" err="1"/>
              <a:t>hellolib</a:t>
            </a:r>
            <a:r>
              <a:rPr lang="fr-FR" altLang="zh-CN" sz="1400" dirty="0"/>
              <a:t>.
Pour l’utiliser dans le répertoire racine, vous pouvez ajouter un sous-répertoire avec le </a:t>
            </a:r>
            <a:r>
              <a:rPr lang="fr-FR" altLang="zh-CN" sz="1400" dirty="0" err="1"/>
              <a:t>add_subdirectory</a:t>
            </a:r>
            <a:r>
              <a:rPr lang="fr-FR" altLang="zh-CN" sz="1400" dirty="0"/>
              <a:t> de </a:t>
            </a:r>
            <a:r>
              <a:rPr lang="fr-FR" altLang="zh-CN" sz="1400" dirty="0" err="1"/>
              <a:t>CMake</a:t>
            </a:r>
            <a:r>
              <a:rPr lang="fr-FR" altLang="zh-CN" sz="1400" dirty="0"/>
              <a:t>, qui contient également un .txt </a:t>
            </a:r>
            <a:r>
              <a:rPr lang="fr-FR" altLang="zh-CN" sz="1400" dirty="0" err="1"/>
              <a:t>CMakeLists</a:t>
            </a:r>
            <a:r>
              <a:rPr lang="fr-FR" altLang="zh-CN" sz="1400" dirty="0"/>
              <a:t> où la bibliothèque définie est disponible en dehors de </a:t>
            </a:r>
            <a:r>
              <a:rPr lang="fr-FR" altLang="zh-CN" sz="1400" dirty="0" err="1"/>
              <a:t>add_subdirectory</a:t>
            </a:r>
            <a:r>
              <a:rPr lang="fr-FR" altLang="zh-CN" sz="1400" dirty="0"/>
              <a:t>.
Les </a:t>
            </a:r>
            <a:r>
              <a:rPr lang="fr-FR" altLang="zh-CN" sz="1400" dirty="0" err="1"/>
              <a:t>CMakeLists</a:t>
            </a:r>
            <a:r>
              <a:rPr lang="fr-FR" altLang="zh-CN" sz="1400" dirty="0"/>
              <a:t> de sous-répertoires .txt noms de chemin (tels que hello.cpp) sont des chemins relatifs, ce qui est également un point pratique.
</a:t>
            </a:r>
            <a:endParaRPr lang="zh-CN" altLang="en-US" dirty="0">
              <a:solidFill>
                <a:schemeClr val="bg2">
                  <a:lumMod val="75000"/>
                </a:schemeClr>
              </a:solidFill>
            </a:endParaRPr>
          </a:p>
        </p:txBody>
      </p:sp>
      <p:pic>
        <p:nvPicPr>
          <p:cNvPr id="4" name="Picture 3"/>
          <p:cNvPicPr>
            <a:picLocks noChangeAspect="1"/>
          </p:cNvPicPr>
          <p:nvPr/>
        </p:nvPicPr>
        <p:blipFill>
          <a:blip r:embed="rId3"/>
          <a:stretch>
            <a:fillRect/>
          </a:stretch>
        </p:blipFill>
        <p:spPr>
          <a:xfrm>
            <a:off x="647700" y="4167505"/>
            <a:ext cx="5114925" cy="2009775"/>
          </a:xfrm>
          <a:prstGeom prst="rect">
            <a:avLst/>
          </a:prstGeom>
        </p:spPr>
      </p:pic>
      <p:pic>
        <p:nvPicPr>
          <p:cNvPr id="5" name="Picture 4"/>
          <p:cNvPicPr>
            <a:picLocks noChangeAspect="1"/>
          </p:cNvPicPr>
          <p:nvPr/>
        </p:nvPicPr>
        <p:blipFill>
          <a:blip r:embed="rId4"/>
          <a:stretch>
            <a:fillRect/>
          </a:stretch>
        </p:blipFill>
        <p:spPr>
          <a:xfrm>
            <a:off x="6648450" y="5605780"/>
            <a:ext cx="4514850" cy="571500"/>
          </a:xfrm>
          <a:prstGeom prst="rect">
            <a:avLst/>
          </a:prstGeom>
        </p:spPr>
      </p:pic>
      <p:cxnSp>
        <p:nvCxnSpPr>
          <p:cNvPr id="7" name="Straight Arrow Connector 6"/>
          <p:cNvCxnSpPr/>
          <p:nvPr/>
        </p:nvCxnSpPr>
        <p:spPr>
          <a:xfrm>
            <a:off x="3933825" y="5293360"/>
            <a:ext cx="2847340" cy="628650"/>
          </a:xfrm>
          <a:prstGeom prst="straightConnector1">
            <a:avLst/>
          </a:prstGeom>
          <a:ln w="44450">
            <a:solidFill>
              <a:schemeClr val="accent6">
                <a:lumMod val="60000"/>
                <a:lumOff val="40000"/>
              </a:schemeClr>
            </a:solidFill>
            <a:tailEnd type="arrow" w="med" len="med"/>
          </a:ln>
        </p:spPr>
        <p:style>
          <a:lnRef idx="3">
            <a:schemeClr val="accent4"/>
          </a:lnRef>
          <a:fillRef idx="0">
            <a:schemeClr val="accent4"/>
          </a:fillRef>
          <a:effectRef idx="2">
            <a:schemeClr val="accent4"/>
          </a:effectRef>
          <a:fontRef idx="minor">
            <a:schemeClr val="tx1"/>
          </a:fontRef>
        </p:style>
      </p:cxnSp>
      <p:pic>
        <p:nvPicPr>
          <p:cNvPr id="6" name="Picture 5"/>
          <p:cNvPicPr>
            <a:picLocks noChangeAspect="1"/>
          </p:cNvPicPr>
          <p:nvPr/>
        </p:nvPicPr>
        <p:blipFill>
          <a:blip r:embed="rId5"/>
          <a:stretch>
            <a:fillRect/>
          </a:stretch>
        </p:blipFill>
        <p:spPr>
          <a:xfrm>
            <a:off x="8572500" y="907415"/>
            <a:ext cx="2590800" cy="1219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altLang="zh-CN" dirty="0"/>
              <a:t>Comment les fichiers d’en-tête des sous-modules sont gérés
</a:t>
            </a:r>
            <a:endParaRPr lang="en-US" altLang="zh-CN" dirty="0"/>
          </a:p>
        </p:txBody>
      </p:sp>
      <p:sp>
        <p:nvSpPr>
          <p:cNvPr id="3" name="Content Placeholder 2"/>
          <p:cNvSpPr>
            <a:spLocks noGrp="1"/>
          </p:cNvSpPr>
          <p:nvPr>
            <p:ph idx="1"/>
          </p:nvPr>
        </p:nvSpPr>
        <p:spPr>
          <a:xfrm>
            <a:off x="647700" y="1825625"/>
            <a:ext cx="8496300" cy="4351338"/>
          </a:xfrm>
        </p:spPr>
        <p:txBody>
          <a:bodyPr>
            <a:normAutofit fontScale="92500" lnSpcReduction="20000"/>
          </a:bodyPr>
          <a:lstStyle/>
          <a:p>
            <a:r>
              <a:rPr lang="fr-FR" altLang="zh-CN" dirty="0"/>
              <a:t>Étant donné que </a:t>
            </a:r>
            <a:r>
              <a:rPr lang="fr-FR" altLang="zh-CN" dirty="0" err="1"/>
              <a:t>hello.h</a:t>
            </a:r>
            <a:r>
              <a:rPr lang="fr-FR" altLang="zh-CN" dirty="0"/>
              <a:t> a été déplacé vers le sous-dossier </a:t>
            </a:r>
            <a:r>
              <a:rPr lang="fr-FR" altLang="zh-CN" dirty="0" err="1"/>
              <a:t>hellolib</a:t>
            </a:r>
            <a:r>
              <a:rPr lang="fr-FR" altLang="zh-CN" dirty="0"/>
              <a:t>, la .</a:t>
            </a:r>
            <a:r>
              <a:rPr lang="fr-FR" altLang="zh-CN" dirty="0" err="1"/>
              <a:t>cpp</a:t>
            </a:r>
            <a:r>
              <a:rPr lang="fr-FR" altLang="zh-CN" dirty="0"/>
              <a:t> principale doit également être remplacée par :
Si nous voulons éviter de modifier le code, nous pouvons le spécifier via </a:t>
            </a:r>
            <a:r>
              <a:rPr lang="fr-FR" altLang="zh-CN" dirty="0" err="1"/>
              <a:t>target_include_directories</a:t>
            </a:r>
            <a:r>
              <a:rPr lang="fr-FR" altLang="zh-CN" dirty="0"/>
              <a:t>
</a:t>
            </a:r>
            <a:r>
              <a:rPr lang="fr-FR" altLang="zh-CN" dirty="0" err="1"/>
              <a:t>a.out</a:t>
            </a:r>
            <a:r>
              <a:rPr lang="fr-FR" altLang="zh-CN" dirty="0"/>
              <a:t> header </a:t>
            </a:r>
            <a:r>
              <a:rPr lang="fr-FR" altLang="zh-CN" dirty="0" err="1"/>
              <a:t>search</a:t>
            </a:r>
            <a:r>
              <a:rPr lang="fr-FR" altLang="zh-CN" dirty="0"/>
              <a:t> directory: (où le premier </a:t>
            </a:r>
            <a:r>
              <a:rPr lang="fr-FR" altLang="zh-CN" dirty="0" err="1"/>
              <a:t>hellolib</a:t>
            </a:r>
            <a:r>
              <a:rPr lang="fr-FR" altLang="zh-CN" dirty="0"/>
              <a:t> est le nom de la bibliothèque et le second est le répertoire)</a:t>
            </a:r>
          </a:p>
          <a:p>
            <a:pPr marL="0" indent="0">
              <a:buNone/>
            </a:pPr>
            <a:r>
              <a:rPr lang="fr-FR" altLang="zh-CN" dirty="0"/>
              <a:t>
Cela peut même faire référence à ce fichier d’en-tête avec &lt;</a:t>
            </a:r>
            <a:r>
              <a:rPr lang="fr-FR" altLang="zh-CN" dirty="0" err="1"/>
              <a:t>hello.h</a:t>
            </a:r>
            <a:r>
              <a:rPr lang="fr-FR" altLang="zh-CN" dirty="0"/>
              <a:t>&gt;, car le chemin spécifié via </a:t>
            </a:r>
            <a:r>
              <a:rPr lang="fr-FR" altLang="zh-CN" dirty="0" err="1"/>
              <a:t>target_include_directories</a:t>
            </a:r>
            <a:r>
              <a:rPr lang="fr-FR" altLang="zh-CN" dirty="0"/>
              <a:t> est considéré comme équivalent au chemin d’accès système :
</a:t>
            </a:r>
            <a:endParaRPr lang="zh-CN" altLang="en-US" dirty="0"/>
          </a:p>
        </p:txBody>
      </p:sp>
      <p:pic>
        <p:nvPicPr>
          <p:cNvPr id="4" name="Picture 3"/>
          <p:cNvPicPr>
            <a:picLocks noChangeAspect="1"/>
          </p:cNvPicPr>
          <p:nvPr/>
        </p:nvPicPr>
        <p:blipFill>
          <a:blip r:embed="rId2"/>
          <a:stretch>
            <a:fillRect/>
          </a:stretch>
        </p:blipFill>
        <p:spPr>
          <a:xfrm>
            <a:off x="8997315" y="973455"/>
            <a:ext cx="3194685" cy="2051050"/>
          </a:xfrm>
          <a:prstGeom prst="rect">
            <a:avLst/>
          </a:prstGeom>
        </p:spPr>
      </p:pic>
      <p:pic>
        <p:nvPicPr>
          <p:cNvPr id="5" name="Picture 4"/>
          <p:cNvPicPr>
            <a:picLocks noChangeAspect="1"/>
          </p:cNvPicPr>
          <p:nvPr/>
        </p:nvPicPr>
        <p:blipFill>
          <a:blip r:embed="rId3"/>
          <a:stretch>
            <a:fillRect/>
          </a:stretch>
        </p:blipFill>
        <p:spPr>
          <a:xfrm>
            <a:off x="5844056" y="3519488"/>
            <a:ext cx="5553075" cy="714375"/>
          </a:xfrm>
          <a:prstGeom prst="rect">
            <a:avLst/>
          </a:prstGeom>
        </p:spPr>
      </p:pic>
      <p:pic>
        <p:nvPicPr>
          <p:cNvPr id="6" name="Picture 5"/>
          <p:cNvPicPr>
            <a:picLocks noChangeAspect="1"/>
          </p:cNvPicPr>
          <p:nvPr/>
        </p:nvPicPr>
        <p:blipFill>
          <a:blip r:embed="rId4"/>
          <a:stretch>
            <a:fillRect/>
          </a:stretch>
        </p:blipFill>
        <p:spPr>
          <a:xfrm>
            <a:off x="5541675" y="4877646"/>
            <a:ext cx="2514600" cy="19431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altLang="zh-CN" dirty="0"/>
              <a:t>Comment gérer les fichiers d’en-tête pour les sous-modules (suite)
</a:t>
            </a:r>
            <a:endParaRPr lang="en-US" altLang="zh-CN" dirty="0"/>
          </a:p>
        </p:txBody>
      </p:sp>
      <p:sp>
        <p:nvSpPr>
          <p:cNvPr id="3" name="Content Placeholder 2"/>
          <p:cNvSpPr>
            <a:spLocks noGrp="1"/>
          </p:cNvSpPr>
          <p:nvPr>
            <p:ph idx="1"/>
          </p:nvPr>
        </p:nvSpPr>
        <p:spPr/>
        <p:txBody>
          <a:bodyPr>
            <a:normAutofit fontScale="77500" lnSpcReduction="20000"/>
          </a:bodyPr>
          <a:lstStyle/>
          <a:p>
            <a:r>
              <a:rPr lang="fr-FR" altLang="zh-CN" dirty="0"/>
              <a:t>Mais si un autre </a:t>
            </a:r>
            <a:r>
              <a:rPr lang="fr-FR" altLang="zh-CN" dirty="0" err="1"/>
              <a:t>b.out</a:t>
            </a:r>
            <a:r>
              <a:rPr lang="fr-FR" altLang="zh-CN" dirty="0"/>
              <a:t> doit également utiliser la bibliothèque </a:t>
            </a:r>
            <a:r>
              <a:rPr lang="fr-FR" altLang="zh-CN" dirty="0" err="1"/>
              <a:t>hellolib</a:t>
            </a:r>
            <a:r>
              <a:rPr lang="fr-FR" altLang="zh-CN" dirty="0"/>
              <a:t>, devez-vous spécifier à nouveau le chemin de recherche ?
Non, en fait, il suffit de définir le chemin de recherche du fichier d’en-tête de </a:t>
            </a:r>
            <a:r>
              <a:rPr lang="fr-FR" altLang="zh-CN" dirty="0" err="1"/>
              <a:t>hellolib</a:t>
            </a:r>
            <a:r>
              <a:rPr lang="fr-FR" altLang="zh-CN" dirty="0"/>
              <a:t>, et </a:t>
            </a:r>
            <a:r>
              <a:rPr lang="fr-FR" altLang="zh-CN" dirty="0" err="1"/>
              <a:t>CMake</a:t>
            </a:r>
            <a:r>
              <a:rPr lang="fr-FR" altLang="zh-CN" dirty="0"/>
              <a:t>, qui fait référence à son exécutable, ajoutera automatiquement ce chemin:
</a:t>
            </a:r>
            <a:endParaRPr lang="zh-CN" altLang="en-US" dirty="0"/>
          </a:p>
          <a:p>
            <a:endParaRPr lang="zh-CN" altLang="en-US" dirty="0"/>
          </a:p>
          <a:p>
            <a:r>
              <a:rPr lang="fr-FR" altLang="zh-CN" dirty="0"/>
              <a:t>
Ici l’utilisation de . Représente le chemin d’accès actuel, car le chemin d’accès dans le sous-répertoire est relatif, etc. : Représente le niveau d’annuaire précédent.
De plus, si vous ne souhaitez pas que l’exécutable qui référence </a:t>
            </a:r>
            <a:r>
              <a:rPr lang="fr-FR" altLang="zh-CN" dirty="0" err="1"/>
              <a:t>hellolib</a:t>
            </a:r>
            <a:r>
              <a:rPr lang="fr-FR" altLang="zh-CN" dirty="0"/>
              <a:t> ajoute automatiquement ce chemin, remplacez PUBLIC par PRIVÉ. C’est ce qu’ils font : décider si une propriété doit être propagée lorsqu’elle est liée.
</a:t>
            </a:r>
            <a:endParaRPr lang="zh-CN" altLang="en-US" dirty="0"/>
          </a:p>
        </p:txBody>
      </p:sp>
      <p:pic>
        <p:nvPicPr>
          <p:cNvPr id="7" name="Picture 6"/>
          <p:cNvPicPr>
            <a:picLocks noChangeAspect="1"/>
          </p:cNvPicPr>
          <p:nvPr/>
        </p:nvPicPr>
        <p:blipFill>
          <a:blip r:embed="rId2"/>
          <a:stretch>
            <a:fillRect/>
          </a:stretch>
        </p:blipFill>
        <p:spPr>
          <a:xfrm>
            <a:off x="3359240" y="3182144"/>
            <a:ext cx="5267325" cy="8191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高性能并行编程与优化</a:t>
            </a:r>
            <a:r>
              <a:rPr lang="en-US" altLang="zh-CN"/>
              <a:t> - </a:t>
            </a:r>
            <a:r>
              <a:rPr lang="zh-CN" altLang="en-US"/>
              <a:t>课程大纲</a:t>
            </a:r>
          </a:p>
        </p:txBody>
      </p:sp>
      <p:sp>
        <p:nvSpPr>
          <p:cNvPr id="3" name="Content Placeholder 2"/>
          <p:cNvSpPr>
            <a:spLocks noGrp="1"/>
          </p:cNvSpPr>
          <p:nvPr>
            <p:ph idx="1"/>
          </p:nvPr>
        </p:nvSpPr>
        <p:spPr>
          <a:xfrm>
            <a:off x="647700" y="1825625"/>
            <a:ext cx="6107430" cy="4351338"/>
          </a:xfrm>
        </p:spPr>
        <p:txBody>
          <a:bodyPr>
            <a:normAutofit fontScale="37500" lnSpcReduction="20000"/>
          </a:bodyPr>
          <a:lstStyle/>
          <a:p>
            <a:r>
              <a:rPr lang="fr-FR" altLang="zh-CN" dirty="0">
                <a:sym typeface="+mn-ea"/>
              </a:rPr>
              <a:t>Divisée en la première moitié et la seconde moitié, la première moitié introduit principalement le C++ moderne, et la seconde moitié introduit principalement la programmation et l’optimisation parallèles.</a:t>
            </a:r>
          </a:p>
          <a:p>
            <a:pPr marL="457200" indent="-457200">
              <a:buAutoNum type="arabicPeriod"/>
            </a:pPr>
            <a:r>
              <a:rPr lang="fr-FR" altLang="zh-CN" dirty="0">
                <a:sym typeface="+mn-ea"/>
              </a:rPr>
              <a:t>Configuration du programme d’études et de l’environnement de développement : </a:t>
            </a:r>
            <a:r>
              <a:rPr lang="fr-FR" altLang="zh-CN" dirty="0" err="1">
                <a:sym typeface="+mn-ea"/>
              </a:rPr>
              <a:t>Cmake</a:t>
            </a:r>
            <a:r>
              <a:rPr lang="fr-FR" altLang="zh-CN" dirty="0">
                <a:sym typeface="+mn-ea"/>
              </a:rPr>
              <a:t> et git pour commencer</a:t>
            </a:r>
          </a:p>
          <a:p>
            <a:pPr marL="457200" indent="-457200">
              <a:buAutoNum type="arabicPeriod"/>
            </a:pPr>
            <a:r>
              <a:rPr lang="fr-FR" altLang="zh-CN" dirty="0">
                <a:sym typeface="+mn-ea"/>
              </a:rPr>
              <a:t>Prise en main du C++ moderne : conteneurs STL courants, gestion de la mémoire RAII
C++ moderne avancé : </a:t>
            </a:r>
            <a:r>
              <a:rPr lang="fr-FR" altLang="zh-CN" dirty="0" err="1">
                <a:sym typeface="+mn-ea"/>
              </a:rPr>
              <a:t>méta-programmation</a:t>
            </a:r>
            <a:r>
              <a:rPr lang="fr-FR" altLang="zh-CN" dirty="0">
                <a:sym typeface="+mn-ea"/>
              </a:rPr>
              <a:t> de modèle vs programmation fonctionnelle
Comment les compilateurs optimisent automatiquement : C++ du point de vue de l’assemblage
Programmation multithread depuis C++11 : du mutex au parallélisme sans verrou
</a:t>
            </a:r>
            <a:r>
              <a:rPr lang="fr-FR" altLang="zh-CN" dirty="0" err="1">
                <a:sym typeface="+mn-ea"/>
              </a:rPr>
              <a:t>Frameworks</a:t>
            </a:r>
            <a:r>
              <a:rPr lang="fr-FR" altLang="zh-CN" dirty="0">
                <a:sym typeface="+mn-ea"/>
              </a:rPr>
              <a:t> communs pour la programmation parallèle : </a:t>
            </a:r>
            <a:r>
              <a:rPr lang="fr-FR" altLang="zh-CN" dirty="0" err="1">
                <a:sym typeface="+mn-ea"/>
              </a:rPr>
              <a:t>OpenMP</a:t>
            </a:r>
            <a:r>
              <a:rPr lang="fr-FR" altLang="zh-CN" dirty="0">
                <a:sym typeface="+mn-ea"/>
              </a:rPr>
              <a:t> et Intel TBB
Optimisation de la récupération négligée : bande passante mémoire et mécanisme de mise en cache du processeur
Rubriques GPU : planification du wrap, mémoire partagée, barrière
Algorithmes parallèles en pratique : réduction, balayage, multiplication matricielle, etc.
La clé du stockage de données 3D à grande échelle : des structures de données clairsemées
Simulation physique en action : la table de recherche de voisins implémente la résolution de fluides PBF
C++ dans la pratique de l’ingénierie dans ZENO: Commencer par primitif
Cérémonie de remise des diplômes : Résumez ce que vous avez appris et ce que vous avez fait avec vos excellentes missions</a:t>
            </a:r>
            <a:endParaRPr lang="zh-CN" altLang="en-US" dirty="0">
              <a:sym typeface="+mn-ea"/>
            </a:endParaRPr>
          </a:p>
        </p:txBody>
      </p:sp>
      <p:pic>
        <p:nvPicPr>
          <p:cNvPr id="5" name="Picture 4" descr="cppprogramR-C"/>
          <p:cNvPicPr>
            <a:picLocks noChangeAspect="1"/>
          </p:cNvPicPr>
          <p:nvPr/>
        </p:nvPicPr>
        <p:blipFill>
          <a:blip r:embed="rId2"/>
          <a:stretch>
            <a:fillRect/>
          </a:stretch>
        </p:blipFill>
        <p:spPr>
          <a:xfrm>
            <a:off x="10603230" y="526786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267865"/>
            <a:ext cx="1279525" cy="1292860"/>
          </a:xfrm>
          <a:prstGeom prst="rect">
            <a:avLst/>
          </a:prstGeom>
        </p:spPr>
      </p:pic>
      <p:sp>
        <p:nvSpPr>
          <p:cNvPr id="6" name="Text Box 5"/>
          <p:cNvSpPr txBox="1"/>
          <p:nvPr/>
        </p:nvSpPr>
        <p:spPr>
          <a:xfrm>
            <a:off x="8429625" y="5238020"/>
            <a:ext cx="756920" cy="1322070"/>
          </a:xfrm>
          <a:prstGeom prst="rect">
            <a:avLst/>
          </a:prstGeom>
          <a:noFill/>
        </p:spPr>
        <p:txBody>
          <a:bodyPr wrap="square" rtlCol="0">
            <a:spAutoFit/>
          </a:bodyPr>
          <a:lstStyle/>
          <a:p>
            <a:r>
              <a:rPr lang="en-US" sz="8000" dirty="0">
                <a:latin typeface="Adobe Helvetica" charset="0"/>
                <a:cs typeface="Adobe Helvetica" charset="0"/>
              </a:rPr>
              <a:t>I</a:t>
            </a:r>
          </a:p>
        </p:txBody>
      </p:sp>
      <p:sp>
        <p:nvSpPr>
          <p:cNvPr id="7" name="Text Box 6"/>
          <p:cNvSpPr txBox="1"/>
          <p:nvPr/>
        </p:nvSpPr>
        <p:spPr>
          <a:xfrm>
            <a:off x="7194550" y="1328420"/>
            <a:ext cx="4465320" cy="4247317"/>
          </a:xfrm>
          <a:prstGeom prst="rect">
            <a:avLst/>
          </a:prstGeom>
          <a:noFill/>
        </p:spPr>
        <p:txBody>
          <a:bodyPr wrap="square" rtlCol="0">
            <a:spAutoFit/>
          </a:bodyPr>
          <a:lstStyle/>
          <a:p>
            <a:r>
              <a:rPr lang="fr-FR" altLang="zh-CN" dirty="0"/>
              <a:t>Configuration matérielle requise :
64 bits (l’ère 32 bits est terminée)
Au moins 2 cœurs et 4 threads (leçons parallèles... </a:t>
            </a:r>
            <a:r>
              <a:rPr lang="zh-CN" altLang="fr-FR" dirty="0"/>
              <a:t>）
</a:t>
            </a:r>
            <a:r>
              <a:rPr lang="fr-FR" altLang="zh-CN" dirty="0"/>
              <a:t>Carte graphique </a:t>
            </a:r>
            <a:r>
              <a:rPr lang="fr-FR" altLang="zh-CN" dirty="0" err="1"/>
              <a:t>Nvidia</a:t>
            </a:r>
            <a:r>
              <a:rPr lang="fr-FR" altLang="zh-CN" dirty="0"/>
              <a:t> Home (GPU en vedette)
Configuration logicielle requise :
Visual Studio 2019 (utilisateurs Windows)
GCC 9 et supérieur (utilisateurs Linux)
</a:t>
            </a:r>
            <a:r>
              <a:rPr lang="fr-FR" altLang="zh-CN" dirty="0" err="1"/>
              <a:t>CMake</a:t>
            </a:r>
            <a:r>
              <a:rPr lang="fr-FR" altLang="zh-CN" dirty="0"/>
              <a:t> 3.12 et versions ultérieures (opérations multiplateformes)
Git 2.x (téléchargement de tâches sur GitHub)
CUDA Toolkit 10.0 et versions ultérieures (GPU en vedette)</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Autres options 
</a:t>
            </a:r>
            <a:endParaRPr lang="en-US" altLang="zh-CN" dirty="0"/>
          </a:p>
        </p:txBody>
      </p:sp>
      <p:sp>
        <p:nvSpPr>
          <p:cNvPr id="3" name="Content Placeholder 2"/>
          <p:cNvSpPr>
            <a:spLocks noGrp="1"/>
          </p:cNvSpPr>
          <p:nvPr>
            <p:ph idx="1"/>
          </p:nvPr>
        </p:nvSpPr>
        <p:spPr/>
        <p:txBody>
          <a:bodyPr>
            <a:normAutofit fontScale="55000" lnSpcReduction="20000"/>
          </a:bodyPr>
          <a:lstStyle/>
          <a:p>
            <a:r>
              <a:rPr lang="fr-FR" altLang="zh-CN" dirty="0"/>
              <a:t>En plus du répertoire de recherche de fichier d’en-tête, il existe ces options</a:t>
            </a:r>
            <a:r>
              <a:rPr lang="zh-CN" altLang="en-US" dirty="0"/>
              <a:t>，</a:t>
            </a:r>
            <a:endParaRPr lang="fr-FR" altLang="zh-CN" dirty="0"/>
          </a:p>
          <a:p>
            <a:r>
              <a:rPr lang="en-US" altLang="zh-CN" dirty="0"/>
              <a:t>PUBLIC </a:t>
            </a:r>
            <a:r>
              <a:rPr lang="fr-FR" altLang="zh-CN" dirty="0"/>
              <a:t>et</a:t>
            </a:r>
            <a:r>
              <a:rPr lang="en-US" altLang="zh-CN" dirty="0"/>
              <a:t> PRIVATE </a:t>
            </a:r>
            <a:r>
              <a:rPr lang="fr-FR" altLang="zh-CN" dirty="0"/>
              <a:t>Il en va de même pour eux</a:t>
            </a:r>
            <a:r>
              <a:rPr lang="zh-CN" altLang="en-US" dirty="0"/>
              <a:t>：</a:t>
            </a:r>
          </a:p>
          <a:p>
            <a:r>
              <a:rPr lang="en-US" altLang="zh-CN" dirty="0" err="1">
                <a:solidFill>
                  <a:schemeClr val="accent1">
                    <a:lumMod val="75000"/>
                  </a:schemeClr>
                </a:solidFill>
              </a:rPr>
              <a:t>target_include_directories</a:t>
            </a:r>
            <a:r>
              <a:rPr lang="en-US" altLang="zh-CN" dirty="0">
                <a:solidFill>
                  <a:schemeClr val="accent1">
                    <a:lumMod val="75000"/>
                  </a:schemeClr>
                </a:solidFill>
              </a:rPr>
              <a:t>(</a:t>
            </a:r>
            <a:r>
              <a:rPr lang="en-US" altLang="zh-CN" dirty="0" err="1">
                <a:solidFill>
                  <a:schemeClr val="accent1">
                    <a:lumMod val="75000"/>
                  </a:schemeClr>
                </a:solidFill>
              </a:rPr>
              <a:t>myapp</a:t>
            </a:r>
            <a:r>
              <a:rPr lang="en-US" altLang="zh-CN" dirty="0">
                <a:solidFill>
                  <a:schemeClr val="accent1">
                    <a:lumMod val="75000"/>
                  </a:schemeClr>
                </a:solidFill>
              </a:rPr>
              <a:t> PUBLIC /</a:t>
            </a:r>
            <a:r>
              <a:rPr lang="en-US" altLang="zh-CN" dirty="0" err="1">
                <a:solidFill>
                  <a:schemeClr val="accent1">
                    <a:lumMod val="75000"/>
                  </a:schemeClr>
                </a:solidFill>
              </a:rPr>
              <a:t>usr</a:t>
            </a:r>
            <a:r>
              <a:rPr lang="en-US" altLang="zh-CN" dirty="0">
                <a:solidFill>
                  <a:schemeClr val="accent1">
                    <a:lumMod val="75000"/>
                  </a:schemeClr>
                </a:solidFill>
              </a:rPr>
              <a:t>/include/eigen3)  </a:t>
            </a:r>
            <a:r>
              <a:rPr lang="en-US" altLang="zh-CN" dirty="0">
                <a:solidFill>
                  <a:schemeClr val="accent6">
                    <a:lumMod val="75000"/>
                  </a:schemeClr>
                </a:solidFill>
              </a:rPr>
              <a:t># </a:t>
            </a:r>
            <a:r>
              <a:rPr lang="fr-FR" altLang="zh-CN" dirty="0">
                <a:solidFill>
                  <a:schemeClr val="accent6">
                    <a:lumMod val="75000"/>
                  </a:schemeClr>
                </a:solidFill>
              </a:rPr>
              <a:t>Ajouter un fichier d’en-tête pour rechercher dans le répertoire
</a:t>
            </a:r>
            <a:r>
              <a:rPr lang="en-US" altLang="zh-CN" dirty="0" err="1">
                <a:solidFill>
                  <a:schemeClr val="accent1">
                    <a:lumMod val="75000"/>
                  </a:schemeClr>
                </a:solidFill>
                <a:sym typeface="+mn-ea"/>
              </a:rPr>
              <a:t>target_link_libraries</a:t>
            </a:r>
            <a:r>
              <a:rPr lang="en-US" altLang="zh-CN" dirty="0">
                <a:solidFill>
                  <a:schemeClr val="accent1">
                    <a:lumMod val="75000"/>
                  </a:schemeClr>
                </a:solidFill>
                <a:sym typeface="+mn-ea"/>
              </a:rPr>
              <a:t>(</a:t>
            </a:r>
            <a:r>
              <a:rPr lang="en-US" altLang="zh-CN" dirty="0" err="1">
                <a:solidFill>
                  <a:schemeClr val="accent1">
                    <a:lumMod val="75000"/>
                  </a:schemeClr>
                </a:solidFill>
                <a:sym typeface="+mn-ea"/>
              </a:rPr>
              <a:t>myapp</a:t>
            </a:r>
            <a:r>
              <a:rPr lang="en-US" altLang="zh-CN" dirty="0">
                <a:solidFill>
                  <a:schemeClr val="accent1">
                    <a:lumMod val="75000"/>
                  </a:schemeClr>
                </a:solidFill>
                <a:sym typeface="+mn-ea"/>
              </a:rPr>
              <a:t> PUBLIC </a:t>
            </a:r>
            <a:r>
              <a:rPr lang="en-US" altLang="zh-CN" dirty="0" err="1">
                <a:solidFill>
                  <a:schemeClr val="accent1">
                    <a:lumMod val="75000"/>
                  </a:schemeClr>
                </a:solidFill>
                <a:sym typeface="+mn-ea"/>
              </a:rPr>
              <a:t>hellolib</a:t>
            </a:r>
            <a:r>
              <a:rPr lang="en-US" altLang="zh-CN" dirty="0">
                <a:solidFill>
                  <a:schemeClr val="accent1">
                    <a:lumMod val="75000"/>
                  </a:schemeClr>
                </a:solidFill>
                <a:sym typeface="+mn-ea"/>
              </a:rPr>
              <a:t>)                               </a:t>
            </a:r>
            <a:r>
              <a:rPr lang="en-US" altLang="zh-CN" dirty="0">
                <a:solidFill>
                  <a:schemeClr val="accent6">
                    <a:lumMod val="75000"/>
                  </a:schemeClr>
                </a:solidFill>
                <a:sym typeface="+mn-ea"/>
              </a:rPr>
              <a:t># </a:t>
            </a:r>
            <a:r>
              <a:rPr lang="fr-FR" altLang="zh-CN" dirty="0">
                <a:solidFill>
                  <a:schemeClr val="accent6">
                    <a:lumMod val="75000"/>
                  </a:schemeClr>
                </a:solidFill>
                <a:sym typeface="+mn-ea"/>
              </a:rPr>
              <a:t>Ajouter les bibliothèques que vous souhaitez lier</a:t>
            </a:r>
            <a:endParaRPr lang="zh-CN" altLang="en-US" dirty="0">
              <a:solidFill>
                <a:schemeClr val="accent1">
                  <a:lumMod val="75000"/>
                </a:schemeClr>
              </a:solidFill>
              <a:sym typeface="+mn-ea"/>
            </a:endParaRPr>
          </a:p>
          <a:p>
            <a:r>
              <a:rPr lang="en-US" altLang="zh-CN" dirty="0" err="1">
                <a:solidFill>
                  <a:schemeClr val="accent1">
                    <a:lumMod val="75000"/>
                  </a:schemeClr>
                </a:solidFill>
                <a:sym typeface="+mn-ea"/>
              </a:rPr>
              <a:t>target_add_definitions</a:t>
            </a:r>
            <a:r>
              <a:rPr lang="en-US" altLang="zh-CN" dirty="0">
                <a:solidFill>
                  <a:schemeClr val="accent1">
                    <a:lumMod val="75000"/>
                  </a:schemeClr>
                </a:solidFill>
                <a:sym typeface="+mn-ea"/>
              </a:rPr>
              <a:t>(</a:t>
            </a:r>
            <a:r>
              <a:rPr lang="en-US" altLang="zh-CN" dirty="0" err="1">
                <a:solidFill>
                  <a:schemeClr val="accent1">
                    <a:lumMod val="75000"/>
                  </a:schemeClr>
                </a:solidFill>
                <a:sym typeface="+mn-ea"/>
              </a:rPr>
              <a:t>myapp</a:t>
            </a:r>
            <a:r>
              <a:rPr lang="en-US" altLang="zh-CN" dirty="0">
                <a:solidFill>
                  <a:schemeClr val="accent1">
                    <a:lumMod val="75000"/>
                  </a:schemeClr>
                </a:solidFill>
                <a:sym typeface="+mn-ea"/>
              </a:rPr>
              <a:t> PUBLIC MY_MACRO=1)             </a:t>
            </a:r>
            <a:r>
              <a:rPr lang="en-US" altLang="zh-CN" dirty="0">
                <a:solidFill>
                  <a:schemeClr val="accent6">
                    <a:lumMod val="75000"/>
                  </a:schemeClr>
                </a:solidFill>
                <a:sym typeface="+mn-ea"/>
              </a:rPr>
              <a:t># </a:t>
            </a:r>
            <a:r>
              <a:rPr lang="fr-FR" altLang="zh-CN" dirty="0">
                <a:solidFill>
                  <a:schemeClr val="accent6">
                    <a:lumMod val="75000"/>
                  </a:schemeClr>
                </a:solidFill>
                <a:sym typeface="+mn-ea"/>
              </a:rPr>
              <a:t>Ajouter une définition de macro</a:t>
            </a:r>
            <a:endParaRPr lang="zh-CN" altLang="en-US" b="1" dirty="0">
              <a:solidFill>
                <a:schemeClr val="accent1">
                  <a:lumMod val="75000"/>
                </a:schemeClr>
              </a:solidFill>
              <a:sym typeface="+mn-ea"/>
            </a:endParaRPr>
          </a:p>
          <a:p>
            <a:r>
              <a:rPr lang="en-US" altLang="zh-CN" dirty="0" err="1">
                <a:solidFill>
                  <a:schemeClr val="accent1">
                    <a:lumMod val="75000"/>
                  </a:schemeClr>
                </a:solidFill>
                <a:sym typeface="+mn-ea"/>
              </a:rPr>
              <a:t>target_add_definitions</a:t>
            </a:r>
            <a:r>
              <a:rPr lang="en-US" altLang="zh-CN" dirty="0">
                <a:solidFill>
                  <a:schemeClr val="accent1">
                    <a:lumMod val="75000"/>
                  </a:schemeClr>
                </a:solidFill>
                <a:sym typeface="+mn-ea"/>
              </a:rPr>
              <a:t>(</a:t>
            </a:r>
            <a:r>
              <a:rPr lang="en-US" altLang="zh-CN" dirty="0" err="1">
                <a:solidFill>
                  <a:schemeClr val="accent1">
                    <a:lumMod val="75000"/>
                  </a:schemeClr>
                </a:solidFill>
                <a:sym typeface="+mn-ea"/>
              </a:rPr>
              <a:t>myapp</a:t>
            </a:r>
            <a:r>
              <a:rPr lang="en-US" altLang="zh-CN" dirty="0">
                <a:solidFill>
                  <a:schemeClr val="accent1">
                    <a:lumMod val="75000"/>
                  </a:schemeClr>
                </a:solidFill>
                <a:sym typeface="+mn-ea"/>
              </a:rPr>
              <a:t> PUBLIC -DMY_MACRO=1)         </a:t>
            </a:r>
            <a:r>
              <a:rPr lang="en-US" altLang="zh-CN" dirty="0">
                <a:solidFill>
                  <a:schemeClr val="accent6">
                    <a:lumMod val="75000"/>
                  </a:schemeClr>
                </a:solidFill>
                <a:sym typeface="+mn-ea"/>
              </a:rPr>
              <a:t># </a:t>
            </a:r>
            <a:r>
              <a:rPr lang="fr-FR" altLang="zh-CN" dirty="0">
                <a:solidFill>
                  <a:schemeClr val="accent6">
                    <a:lumMod val="75000"/>
                  </a:schemeClr>
                </a:solidFill>
                <a:sym typeface="+mn-ea"/>
              </a:rPr>
              <a:t>Équivalent à MY_MACRO=1
</a:t>
            </a:r>
            <a:r>
              <a:rPr lang="en-US" altLang="zh-CN" dirty="0" err="1">
                <a:solidFill>
                  <a:schemeClr val="accent1">
                    <a:lumMod val="75000"/>
                  </a:schemeClr>
                </a:solidFill>
                <a:sym typeface="+mn-ea"/>
              </a:rPr>
              <a:t>target_compile_options</a:t>
            </a:r>
            <a:r>
              <a:rPr lang="en-US" altLang="zh-CN" dirty="0">
                <a:solidFill>
                  <a:schemeClr val="accent1">
                    <a:lumMod val="75000"/>
                  </a:schemeClr>
                </a:solidFill>
                <a:sym typeface="+mn-ea"/>
              </a:rPr>
              <a:t>(</a:t>
            </a:r>
            <a:r>
              <a:rPr lang="en-US" altLang="zh-CN" dirty="0" err="1">
                <a:solidFill>
                  <a:schemeClr val="accent1">
                    <a:lumMod val="75000"/>
                  </a:schemeClr>
                </a:solidFill>
                <a:sym typeface="+mn-ea"/>
              </a:rPr>
              <a:t>myapp</a:t>
            </a:r>
            <a:r>
              <a:rPr lang="en-US" altLang="zh-CN" dirty="0">
                <a:solidFill>
                  <a:schemeClr val="accent1">
                    <a:lumMod val="75000"/>
                  </a:schemeClr>
                </a:solidFill>
                <a:sym typeface="+mn-ea"/>
              </a:rPr>
              <a:t> PUBLIC -</a:t>
            </a:r>
            <a:r>
              <a:rPr lang="en-US" altLang="zh-CN" dirty="0" err="1">
                <a:solidFill>
                  <a:schemeClr val="accent1">
                    <a:lumMod val="75000"/>
                  </a:schemeClr>
                </a:solidFill>
                <a:sym typeface="+mn-ea"/>
              </a:rPr>
              <a:t>fopenmp</a:t>
            </a:r>
            <a:r>
              <a:rPr lang="en-US" altLang="zh-CN" dirty="0">
                <a:solidFill>
                  <a:schemeClr val="accent1">
                    <a:lumMod val="75000"/>
                  </a:schemeClr>
                </a:solidFill>
                <a:sym typeface="+mn-ea"/>
              </a:rPr>
              <a:t>)                     </a:t>
            </a:r>
            <a:r>
              <a:rPr lang="en-US" altLang="zh-CN" dirty="0">
                <a:solidFill>
                  <a:schemeClr val="accent6">
                    <a:lumMod val="75000"/>
                  </a:schemeClr>
                </a:solidFill>
                <a:sym typeface="+mn-ea"/>
              </a:rPr>
              <a:t># </a:t>
            </a:r>
            <a:r>
              <a:rPr lang="fr-FR" altLang="zh-CN" dirty="0">
                <a:solidFill>
                  <a:schemeClr val="accent6">
                    <a:lumMod val="75000"/>
                  </a:schemeClr>
                </a:solidFill>
                <a:sym typeface="+mn-ea"/>
              </a:rPr>
              <a:t>Ajouter des options de ligne de commande du compilateur</a:t>
            </a:r>
            <a:endParaRPr lang="zh-CN" altLang="en-US" dirty="0">
              <a:solidFill>
                <a:schemeClr val="accent1">
                  <a:lumMod val="75000"/>
                </a:schemeClr>
              </a:solidFill>
              <a:sym typeface="+mn-ea"/>
            </a:endParaRPr>
          </a:p>
          <a:p>
            <a:r>
              <a:rPr lang="en-US" altLang="zh-CN" dirty="0" err="1">
                <a:solidFill>
                  <a:schemeClr val="accent1">
                    <a:lumMod val="75000"/>
                  </a:schemeClr>
                </a:solidFill>
                <a:sym typeface="+mn-ea"/>
              </a:rPr>
              <a:t>target_sources</a:t>
            </a:r>
            <a:r>
              <a:rPr lang="en-US" altLang="zh-CN" dirty="0">
                <a:solidFill>
                  <a:schemeClr val="accent1">
                    <a:lumMod val="75000"/>
                  </a:schemeClr>
                </a:solidFill>
                <a:sym typeface="+mn-ea"/>
              </a:rPr>
              <a:t>(</a:t>
            </a:r>
            <a:r>
              <a:rPr lang="en-US" altLang="zh-CN" dirty="0" err="1">
                <a:solidFill>
                  <a:schemeClr val="accent1">
                    <a:lumMod val="75000"/>
                  </a:schemeClr>
                </a:solidFill>
                <a:sym typeface="+mn-ea"/>
              </a:rPr>
              <a:t>myapp</a:t>
            </a:r>
            <a:r>
              <a:rPr lang="en-US" altLang="zh-CN" dirty="0">
                <a:solidFill>
                  <a:schemeClr val="accent1">
                    <a:lumMod val="75000"/>
                  </a:schemeClr>
                </a:solidFill>
                <a:sym typeface="+mn-ea"/>
              </a:rPr>
              <a:t> PUBLIC hello.cpp other.cpp)                    </a:t>
            </a:r>
            <a:r>
              <a:rPr lang="en-US" altLang="zh-CN" dirty="0">
                <a:solidFill>
                  <a:schemeClr val="accent6">
                    <a:lumMod val="75000"/>
                  </a:schemeClr>
                </a:solidFill>
                <a:sym typeface="+mn-ea"/>
              </a:rPr>
              <a:t># </a:t>
            </a:r>
            <a:r>
              <a:rPr lang="fr-FR" altLang="zh-CN" dirty="0">
                <a:solidFill>
                  <a:schemeClr val="accent6">
                    <a:lumMod val="75000"/>
                  </a:schemeClr>
                </a:solidFill>
                <a:sym typeface="+mn-ea"/>
              </a:rPr>
              <a:t>Ajouter les fichiers sources à compiler</a:t>
            </a:r>
            <a:endParaRPr lang="zh-CN" altLang="en-US" dirty="0">
              <a:solidFill>
                <a:schemeClr val="accent1">
                  <a:lumMod val="75000"/>
                </a:schemeClr>
              </a:solidFill>
              <a:sym typeface="+mn-ea"/>
            </a:endParaRPr>
          </a:p>
          <a:p>
            <a:r>
              <a:rPr lang="fr-FR" altLang="zh-CN" dirty="0">
                <a:sym typeface="+mn-ea"/>
              </a:rPr>
              <a:t>Et vous pouvez ajouter des options à toutes les cibles suivantes en suivant les instructions (non recommandées).</a:t>
            </a:r>
            <a:r>
              <a:rPr lang="zh-CN" altLang="en-US" dirty="0">
                <a:sym typeface="+mn-ea"/>
              </a:rPr>
              <a:t>：</a:t>
            </a:r>
          </a:p>
          <a:p>
            <a:r>
              <a:rPr lang="en-US" altLang="zh-CN" dirty="0" err="1">
                <a:solidFill>
                  <a:schemeClr val="accent1">
                    <a:lumMod val="75000"/>
                  </a:schemeClr>
                </a:solidFill>
                <a:sym typeface="+mn-ea"/>
              </a:rPr>
              <a:t>include_directories</a:t>
            </a:r>
            <a:r>
              <a:rPr lang="en-US" altLang="zh-CN" dirty="0">
                <a:solidFill>
                  <a:schemeClr val="accent1">
                    <a:lumMod val="75000"/>
                  </a:schemeClr>
                </a:solidFill>
                <a:sym typeface="+mn-ea"/>
              </a:rPr>
              <a:t>(/opt/</a:t>
            </a:r>
            <a:r>
              <a:rPr lang="en-US" altLang="zh-CN" dirty="0" err="1">
                <a:solidFill>
                  <a:schemeClr val="accent1">
                    <a:lumMod val="75000"/>
                  </a:schemeClr>
                </a:solidFill>
                <a:sym typeface="+mn-ea"/>
              </a:rPr>
              <a:t>cuda</a:t>
            </a:r>
            <a:r>
              <a:rPr lang="en-US" altLang="zh-CN" dirty="0">
                <a:solidFill>
                  <a:schemeClr val="accent1">
                    <a:lumMod val="75000"/>
                  </a:schemeClr>
                </a:solidFill>
                <a:sym typeface="+mn-ea"/>
              </a:rPr>
              <a:t>/include)     </a:t>
            </a:r>
            <a:r>
              <a:rPr lang="en-US" altLang="zh-CN" dirty="0">
                <a:solidFill>
                  <a:schemeClr val="accent6">
                    <a:lumMod val="75000"/>
                  </a:schemeClr>
                </a:solidFill>
                <a:sym typeface="+mn-ea"/>
              </a:rPr>
              <a:t># </a:t>
            </a:r>
            <a:r>
              <a:rPr lang="fr-FR" altLang="zh-CN" dirty="0">
                <a:solidFill>
                  <a:schemeClr val="accent6">
                    <a:lumMod val="75000"/>
                  </a:schemeClr>
                </a:solidFill>
                <a:sym typeface="+mn-ea"/>
              </a:rPr>
              <a:t>Ajouter un fichier d’en-tête pour rechercher dans le répertoire
</a:t>
            </a:r>
            <a:r>
              <a:rPr lang="en-US" altLang="zh-CN" dirty="0" err="1">
                <a:solidFill>
                  <a:schemeClr val="accent1">
                    <a:lumMod val="75000"/>
                  </a:schemeClr>
                </a:solidFill>
                <a:sym typeface="+mn-ea"/>
              </a:rPr>
              <a:t>link_directories</a:t>
            </a:r>
            <a:r>
              <a:rPr lang="en-US" altLang="zh-CN" dirty="0">
                <a:solidFill>
                  <a:schemeClr val="accent1">
                    <a:lumMod val="75000"/>
                  </a:schemeClr>
                </a:solidFill>
                <a:sym typeface="+mn-ea"/>
              </a:rPr>
              <a:t>(/opt/</a:t>
            </a:r>
            <a:r>
              <a:rPr lang="en-US" altLang="zh-CN" dirty="0" err="1">
                <a:solidFill>
                  <a:schemeClr val="accent1">
                    <a:lumMod val="75000"/>
                  </a:schemeClr>
                </a:solidFill>
                <a:sym typeface="+mn-ea"/>
              </a:rPr>
              <a:t>cuda</a:t>
            </a:r>
            <a:r>
              <a:rPr lang="en-US" altLang="zh-CN" dirty="0">
                <a:solidFill>
                  <a:schemeClr val="accent1">
                    <a:lumMod val="75000"/>
                  </a:schemeClr>
                </a:solidFill>
                <a:sym typeface="+mn-ea"/>
              </a:rPr>
              <a:t>)                       </a:t>
            </a:r>
            <a:r>
              <a:rPr lang="en-US" altLang="zh-CN" dirty="0">
                <a:solidFill>
                  <a:schemeClr val="accent6">
                    <a:lumMod val="75000"/>
                  </a:schemeClr>
                </a:solidFill>
                <a:sym typeface="+mn-ea"/>
              </a:rPr>
              <a:t># </a:t>
            </a:r>
            <a:r>
              <a:rPr lang="fr-FR" altLang="zh-CN" dirty="0">
                <a:solidFill>
                  <a:schemeClr val="accent6">
                    <a:lumMod val="75000"/>
                  </a:schemeClr>
                </a:solidFill>
                <a:sym typeface="+mn-ea"/>
              </a:rPr>
              <a:t>Ajouter le chemin de recherche du fichier de bibliothèque</a:t>
            </a:r>
            <a:endParaRPr lang="zh-CN" altLang="en-US" dirty="0">
              <a:solidFill>
                <a:schemeClr val="accent1">
                  <a:lumMod val="75000"/>
                </a:schemeClr>
              </a:solidFill>
              <a:sym typeface="+mn-ea"/>
            </a:endParaRPr>
          </a:p>
          <a:p>
            <a:r>
              <a:rPr lang="en-US" altLang="zh-CN" dirty="0" err="1">
                <a:solidFill>
                  <a:schemeClr val="accent1">
                    <a:lumMod val="75000"/>
                  </a:schemeClr>
                </a:solidFill>
                <a:sym typeface="+mn-ea"/>
              </a:rPr>
              <a:t>add_definitions</a:t>
            </a:r>
            <a:r>
              <a:rPr lang="en-US" altLang="zh-CN" dirty="0">
                <a:solidFill>
                  <a:schemeClr val="accent1">
                    <a:lumMod val="75000"/>
                  </a:schemeClr>
                </a:solidFill>
                <a:sym typeface="+mn-ea"/>
              </a:rPr>
              <a:t>(MY_MACRO=1)             </a:t>
            </a:r>
            <a:r>
              <a:rPr lang="en-US" altLang="zh-CN">
                <a:solidFill>
                  <a:schemeClr val="accent6">
                    <a:lumMod val="75000"/>
                  </a:schemeClr>
                </a:solidFill>
                <a:sym typeface="+mn-ea"/>
              </a:rPr>
              <a:t># </a:t>
            </a:r>
            <a:r>
              <a:rPr lang="fr-FR" altLang="zh-CN">
                <a:solidFill>
                  <a:schemeClr val="accent6">
                    <a:lumMod val="75000"/>
                  </a:schemeClr>
                </a:solidFill>
                <a:sym typeface="+mn-ea"/>
              </a:rPr>
              <a:t>Ajouter une définition de macro
</a:t>
            </a:r>
            <a:r>
              <a:rPr lang="en-US" altLang="zh-CN">
                <a:solidFill>
                  <a:schemeClr val="accent1">
                    <a:lumMod val="75000"/>
                  </a:schemeClr>
                </a:solidFill>
                <a:sym typeface="+mn-ea"/>
              </a:rPr>
              <a:t>add_compile_options(-fopenmp)             </a:t>
            </a:r>
            <a:r>
              <a:rPr lang="en-US" altLang="zh-CN">
                <a:solidFill>
                  <a:schemeClr val="accent6">
                    <a:lumMod val="75000"/>
                  </a:schemeClr>
                </a:solidFill>
                <a:sym typeface="+mn-ea"/>
              </a:rPr>
              <a:t># </a:t>
            </a:r>
            <a:r>
              <a:rPr lang="fr-FR" altLang="zh-CN">
                <a:solidFill>
                  <a:schemeClr val="accent6">
                    <a:lumMod val="75000"/>
                  </a:schemeClr>
                </a:solidFill>
                <a:sym typeface="+mn-ea"/>
              </a:rPr>
              <a:t>Ajouter des options de ligne de commande du compilateur</a:t>
            </a:r>
            <a:endParaRPr lang="zh-CN" altLang="en-US" dirty="0">
              <a:solidFill>
                <a:schemeClr val="accent6">
                  <a:lumMod val="7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altLang="zh-CN" dirty="0">
                <a:sym typeface="+mn-ea"/>
              </a:rPr>
              <a:t>Bibliothèques tierces - introduites en tant que fichiers d’en-tête purs
</a:t>
            </a:r>
            <a:endParaRPr lang="en-US" dirty="0"/>
          </a:p>
        </p:txBody>
      </p:sp>
      <p:sp>
        <p:nvSpPr>
          <p:cNvPr id="9" name="Content Placeholder 2">
            <a:extLst>
              <a:ext uri="{FF2B5EF4-FFF2-40B4-BE49-F238E27FC236}">
                <a16:creationId xmlns:a16="http://schemas.microsoft.com/office/drawing/2014/main" id="{AEF8F14A-5E24-4996-838B-B43D0960A56F}"/>
              </a:ext>
            </a:extLst>
          </p:cNvPr>
          <p:cNvSpPr>
            <a:spLocks noGrp="1"/>
          </p:cNvSpPr>
          <p:nvPr>
            <p:ph idx="1"/>
          </p:nvPr>
        </p:nvSpPr>
        <p:spPr>
          <a:xfrm>
            <a:off x="647700" y="1825625"/>
            <a:ext cx="10515600" cy="4351338"/>
          </a:xfrm>
        </p:spPr>
        <p:txBody>
          <a:bodyPr>
            <a:normAutofit fontScale="52500" lnSpcReduction="20000"/>
          </a:bodyPr>
          <a:lstStyle/>
          <a:p>
            <a:r>
              <a:rPr lang="fr-FR" altLang="zh-CN" dirty="0">
                <a:sym typeface="+mn-ea"/>
              </a:rPr>
              <a:t>Parfois, nous ne sommes pas satisfaits des fonctionnalités de la bibliothèque standard C++, et il est inévitable que nous utilisions des bibliothèques tierces.
Le type de bibliothèque le plus convivial est la bibliothèque d’en-têtes pure, voici quelques bonnes bibliothèques à utiliser uniquement:
</a:t>
            </a:r>
            <a:r>
              <a:rPr lang="zh-CN" altLang="en-US" dirty="0">
                <a:sym typeface="+mn-ea"/>
              </a:rPr>
              <a:t>nothings/stb</a:t>
            </a:r>
            <a:r>
              <a:rPr lang="en-US" altLang="zh-CN" dirty="0">
                <a:sym typeface="+mn-ea"/>
              </a:rPr>
              <a:t> - </a:t>
            </a:r>
            <a:r>
              <a:rPr lang="fr-FR" altLang="zh-CN" dirty="0">
                <a:sym typeface="+mn-ea"/>
              </a:rPr>
              <a:t>La célèbre série </a:t>
            </a:r>
            <a:r>
              <a:rPr lang="fr-FR" altLang="zh-CN" dirty="0" err="1">
                <a:sym typeface="+mn-ea"/>
              </a:rPr>
              <a:t>stb_image</a:t>
            </a:r>
            <a:r>
              <a:rPr lang="fr-FR" altLang="zh-CN" dirty="0">
                <a:sym typeface="+mn-ea"/>
              </a:rPr>
              <a:t> couvre les images, les sons, les polices, etc. avec un seul fichier d’en-tête</a:t>
            </a:r>
            <a:r>
              <a:rPr lang="zh-CN" altLang="en-US" dirty="0">
                <a:sym typeface="+mn-ea"/>
              </a:rPr>
              <a:t>！</a:t>
            </a:r>
          </a:p>
          <a:p>
            <a:pPr marL="457200" indent="-457200">
              <a:buAutoNum type="arabicPeriod"/>
            </a:pPr>
            <a:r>
              <a:rPr lang="fr-FR" altLang="zh-CN" dirty="0" err="1">
                <a:sym typeface="+mn-ea"/>
              </a:rPr>
              <a:t>Neargye</a:t>
            </a:r>
            <a:r>
              <a:rPr lang="fr-FR" altLang="zh-CN" dirty="0">
                <a:sym typeface="+mn-ea"/>
              </a:rPr>
              <a:t>/</a:t>
            </a:r>
            <a:r>
              <a:rPr lang="fr-FR" altLang="zh-CN" dirty="0" err="1">
                <a:sym typeface="+mn-ea"/>
              </a:rPr>
              <a:t>magic_enum</a:t>
            </a:r>
            <a:r>
              <a:rPr lang="fr-FR" altLang="zh-CN" dirty="0">
                <a:sym typeface="+mn-ea"/>
              </a:rPr>
              <a:t> - Réflexion des types d’énumération, tels que l’énumération en chaîne, etc. (intelligemment implémentée)
g-truc/</a:t>
            </a:r>
            <a:r>
              <a:rPr lang="fr-FR" altLang="zh-CN" dirty="0" err="1">
                <a:sym typeface="+mn-ea"/>
              </a:rPr>
              <a:t>glm</a:t>
            </a:r>
            <a:r>
              <a:rPr lang="fr-FR" altLang="zh-CN" dirty="0">
                <a:sym typeface="+mn-ea"/>
              </a:rPr>
              <a:t> - bibliothèque mathématique de vecteurs/matrices qui imite la syntaxe GLSL (livrée avec certaines fonctions courantes, génération de nombres aléatoires, etc.)
</a:t>
            </a:r>
            <a:r>
              <a:rPr lang="fr-FR" altLang="zh-CN" dirty="0" err="1">
                <a:sym typeface="+mn-ea"/>
              </a:rPr>
              <a:t>Tencent</a:t>
            </a:r>
            <a:r>
              <a:rPr lang="fr-FR" altLang="zh-CN" dirty="0">
                <a:sym typeface="+mn-ea"/>
              </a:rPr>
              <a:t>/</a:t>
            </a:r>
            <a:r>
              <a:rPr lang="fr-FR" altLang="zh-CN" dirty="0" err="1">
                <a:sym typeface="+mn-ea"/>
              </a:rPr>
              <a:t>rapidjson</a:t>
            </a:r>
            <a:r>
              <a:rPr lang="fr-FR" altLang="zh-CN" dirty="0">
                <a:sym typeface="+mn-ea"/>
              </a:rPr>
              <a:t> - bibliothèque JSON pure, ne s’appuyant même pas sur STL (haute personnalisation, esthétique d’ingénierie classique)
</a:t>
            </a:r>
            <a:r>
              <a:rPr lang="fr-FR" altLang="zh-CN" dirty="0" err="1">
                <a:sym typeface="+mn-ea"/>
              </a:rPr>
              <a:t>Ericniebler</a:t>
            </a:r>
            <a:r>
              <a:rPr lang="fr-FR" altLang="zh-CN" dirty="0">
                <a:sym typeface="+mn-ea"/>
              </a:rPr>
              <a:t>/range-v3 - La bibliothèque de gammes C++20 a été inspirée par lui (fichiers d’en-tête complets)
</a:t>
            </a:r>
            <a:r>
              <a:rPr lang="fr-FR" altLang="zh-CN" dirty="0" err="1">
                <a:sym typeface="+mn-ea"/>
              </a:rPr>
              <a:t>fmtlib</a:t>
            </a:r>
            <a:r>
              <a:rPr lang="fr-FR" altLang="zh-CN" dirty="0">
                <a:sym typeface="+mn-ea"/>
              </a:rPr>
              <a:t>/</a:t>
            </a:r>
            <a:r>
              <a:rPr lang="fr-FR" altLang="zh-CN" dirty="0" err="1">
                <a:sym typeface="+mn-ea"/>
              </a:rPr>
              <a:t>fmt</a:t>
            </a:r>
            <a:r>
              <a:rPr lang="fr-FR" altLang="zh-CN" dirty="0">
                <a:sym typeface="+mn-ea"/>
              </a:rPr>
              <a:t> - Bibliothèque de mise en forme qui fournit une alternative à std::format (nécessite -DFMT_HEADER_ONLY)
</a:t>
            </a:r>
            <a:r>
              <a:rPr lang="fr-FR" altLang="zh-CN" dirty="0" err="1">
                <a:sym typeface="+mn-ea"/>
              </a:rPr>
              <a:t>gabime</a:t>
            </a:r>
            <a:r>
              <a:rPr lang="fr-FR" altLang="zh-CN" dirty="0">
                <a:sym typeface="+mn-ea"/>
              </a:rPr>
              <a:t> /</a:t>
            </a:r>
            <a:r>
              <a:rPr lang="fr-FR" altLang="zh-CN" dirty="0" err="1">
                <a:sym typeface="+mn-ea"/>
              </a:rPr>
              <a:t>spdlog</a:t>
            </a:r>
            <a:r>
              <a:rPr lang="fr-FR" altLang="zh-CN" dirty="0">
                <a:sym typeface="+mn-ea"/>
              </a:rPr>
              <a:t> - peut s’adapter à la console, Android et à d’autres bibliothèques de journaux multi-backend (et conflit </a:t>
            </a:r>
            <a:r>
              <a:rPr lang="fr-FR" altLang="zh-CN" dirty="0" err="1">
                <a:sym typeface="+mn-ea"/>
              </a:rPr>
              <a:t>fmt</a:t>
            </a:r>
            <a:r>
              <a:rPr lang="fr-FR" altLang="zh-CN" dirty="0">
                <a:sym typeface="+mn-ea"/>
              </a:rPr>
              <a:t>!) </a:t>
            </a:r>
            <a:r>
              <a:rPr lang="zh-CN" altLang="fr-FR" dirty="0">
                <a:sym typeface="+mn-ea"/>
              </a:rPr>
              <a:t>）
</a:t>
            </a:r>
            <a:r>
              <a:rPr lang="fr-FR" altLang="zh-CN" dirty="0">
                <a:sym typeface="+mn-ea"/>
              </a:rPr>
              <a:t>Il suffit de télécharger leur répertoire d’inclusion ou leur fichier d’en-tête et de </a:t>
            </a:r>
            <a:r>
              <a:rPr lang="fr-FR" altLang="zh-CN" dirty="0" err="1">
                <a:sym typeface="+mn-ea"/>
              </a:rPr>
              <a:t>include_directories</a:t>
            </a:r>
            <a:r>
              <a:rPr lang="fr-FR" altLang="zh-CN" dirty="0">
                <a:sym typeface="+mn-ea"/>
              </a:rPr>
              <a:t> (</a:t>
            </a:r>
            <a:r>
              <a:rPr lang="fr-FR" altLang="zh-CN" dirty="0" err="1">
                <a:sym typeface="+mn-ea"/>
              </a:rPr>
              <a:t>spdlog</a:t>
            </a:r>
            <a:r>
              <a:rPr lang="fr-FR" altLang="zh-CN" dirty="0">
                <a:sym typeface="+mn-ea"/>
              </a:rPr>
              <a:t> / </a:t>
            </a:r>
            <a:r>
              <a:rPr lang="fr-FR" altLang="zh-CN" dirty="0" err="1">
                <a:sym typeface="+mn-ea"/>
              </a:rPr>
              <a:t>include</a:t>
            </a:r>
            <a:r>
              <a:rPr lang="fr-FR" altLang="zh-CN" dirty="0">
                <a:sym typeface="+mn-ea"/>
              </a:rPr>
              <a:t>).
Inconvénients: Les fonctions sont implémentées directement dans le fichier d’en-tête et ne sont pas compilées à l’avance, il est donc nécessaire de compiler le même contenu à plusieurs reprises et le temps de compilation est long.</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5184140" cy="1325563"/>
          </a:xfrm>
        </p:spPr>
        <p:txBody>
          <a:bodyPr>
            <a:normAutofit fontScale="90000"/>
          </a:bodyPr>
          <a:lstStyle/>
          <a:p>
            <a:r>
              <a:rPr lang="en-US" dirty="0" err="1"/>
              <a:t>glm</a:t>
            </a:r>
            <a:r>
              <a:rPr lang="en-US" dirty="0"/>
              <a:t> - </a:t>
            </a:r>
            <a:r>
              <a:rPr lang="fr-FR" altLang="zh-CN" dirty="0"/>
              <a:t>Utilisez cette incroyable bibliothèque de mathématiques</a:t>
            </a:r>
            <a:endParaRPr lang="zh-CN" altLang="en-US" dirty="0"/>
          </a:p>
        </p:txBody>
      </p:sp>
      <p:pic>
        <p:nvPicPr>
          <p:cNvPr id="4" name="Picture 3"/>
          <p:cNvPicPr>
            <a:picLocks noChangeAspect="1"/>
          </p:cNvPicPr>
          <p:nvPr/>
        </p:nvPicPr>
        <p:blipFill>
          <a:blip r:embed="rId3"/>
          <a:stretch>
            <a:fillRect/>
          </a:stretch>
        </p:blipFill>
        <p:spPr>
          <a:xfrm>
            <a:off x="6021705" y="0"/>
            <a:ext cx="6170295" cy="1772285"/>
          </a:xfrm>
          <a:prstGeom prst="rect">
            <a:avLst/>
          </a:prstGeom>
        </p:spPr>
      </p:pic>
      <p:pic>
        <p:nvPicPr>
          <p:cNvPr id="5" name="Content Placeholder 4"/>
          <p:cNvPicPr>
            <a:picLocks noGrp="1" noChangeAspect="1"/>
          </p:cNvPicPr>
          <p:nvPr>
            <p:ph idx="1"/>
          </p:nvPr>
        </p:nvPicPr>
        <p:blipFill>
          <a:blip r:embed="rId4"/>
          <a:stretch>
            <a:fillRect/>
          </a:stretch>
        </p:blipFill>
        <p:spPr>
          <a:xfrm>
            <a:off x="6029325" y="5629275"/>
            <a:ext cx="6162675" cy="1228725"/>
          </a:xfrm>
          <a:prstGeom prst="rect">
            <a:avLst/>
          </a:prstGeom>
        </p:spPr>
      </p:pic>
      <p:pic>
        <p:nvPicPr>
          <p:cNvPr id="6" name="Picture 5"/>
          <p:cNvPicPr>
            <a:picLocks noChangeAspect="1"/>
          </p:cNvPicPr>
          <p:nvPr/>
        </p:nvPicPr>
        <p:blipFill>
          <a:blip r:embed="rId5"/>
          <a:stretch>
            <a:fillRect/>
          </a:stretch>
        </p:blipFill>
        <p:spPr>
          <a:xfrm>
            <a:off x="5867400" y="1927860"/>
            <a:ext cx="6324600" cy="2202180"/>
          </a:xfrm>
          <a:prstGeom prst="rect">
            <a:avLst/>
          </a:prstGeom>
        </p:spPr>
      </p:pic>
      <p:sp>
        <p:nvSpPr>
          <p:cNvPr id="7" name="Content Placeholder 2"/>
          <p:cNvSpPr>
            <a:spLocks noGrp="1"/>
          </p:cNvSpPr>
          <p:nvPr/>
        </p:nvSpPr>
        <p:spPr>
          <a:xfrm>
            <a:off x="6477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endParaRPr lang="zh-CN"/>
          </a:p>
        </p:txBody>
      </p:sp>
      <p:pic>
        <p:nvPicPr>
          <p:cNvPr id="9" name="Picture 8"/>
          <p:cNvPicPr>
            <a:picLocks noChangeAspect="1"/>
          </p:cNvPicPr>
          <p:nvPr/>
        </p:nvPicPr>
        <p:blipFill>
          <a:blip r:embed="rId6"/>
          <a:stretch>
            <a:fillRect/>
          </a:stretch>
        </p:blipFill>
        <p:spPr>
          <a:xfrm>
            <a:off x="733425" y="3444240"/>
            <a:ext cx="5038725" cy="685800"/>
          </a:xfrm>
          <a:prstGeom prst="rect">
            <a:avLst/>
          </a:prstGeom>
        </p:spPr>
      </p:pic>
      <p:pic>
        <p:nvPicPr>
          <p:cNvPr id="10" name="Picture 9"/>
          <p:cNvPicPr>
            <a:picLocks noChangeAspect="1"/>
          </p:cNvPicPr>
          <p:nvPr/>
        </p:nvPicPr>
        <p:blipFill>
          <a:blip r:embed="rId7"/>
          <a:stretch>
            <a:fillRect/>
          </a:stretch>
        </p:blipFill>
        <p:spPr>
          <a:xfrm>
            <a:off x="575310" y="4427220"/>
            <a:ext cx="5196840" cy="2191385"/>
          </a:xfrm>
          <a:prstGeom prst="rect">
            <a:avLst/>
          </a:prstGeom>
        </p:spPr>
      </p:pic>
      <p:pic>
        <p:nvPicPr>
          <p:cNvPr id="3" name="Picture 2"/>
          <p:cNvPicPr>
            <a:picLocks noChangeAspect="1"/>
          </p:cNvPicPr>
          <p:nvPr/>
        </p:nvPicPr>
        <p:blipFill>
          <a:blip r:embed="rId8"/>
          <a:stretch>
            <a:fillRect/>
          </a:stretch>
        </p:blipFill>
        <p:spPr>
          <a:xfrm>
            <a:off x="154940" y="1927860"/>
            <a:ext cx="5617210" cy="1440815"/>
          </a:xfrm>
          <a:prstGeom prst="rect">
            <a:avLst/>
          </a:prstGeom>
        </p:spPr>
      </p:pic>
      <p:pic>
        <p:nvPicPr>
          <p:cNvPr id="11" name="Picture 10"/>
          <p:cNvPicPr>
            <a:picLocks noChangeAspect="1"/>
          </p:cNvPicPr>
          <p:nvPr/>
        </p:nvPicPr>
        <p:blipFill>
          <a:blip r:embed="rId9"/>
          <a:stretch>
            <a:fillRect/>
          </a:stretch>
        </p:blipFill>
        <p:spPr>
          <a:xfrm>
            <a:off x="5831840" y="4231005"/>
            <a:ext cx="6360160" cy="12973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altLang="zh-CN" dirty="0">
                <a:sym typeface="+mn-ea"/>
              </a:rPr>
              <a:t>Bibliothèques tierces - introduites en tant que sous-modules
</a:t>
            </a:r>
            <a:endParaRPr lang="zh-CN" altLang="en-US" dirty="0">
              <a:sym typeface="+mn-ea"/>
            </a:endParaRPr>
          </a:p>
        </p:txBody>
      </p:sp>
      <p:sp>
        <p:nvSpPr>
          <p:cNvPr id="3" name="Content Placeholder 2"/>
          <p:cNvSpPr>
            <a:spLocks noGrp="1"/>
          </p:cNvSpPr>
          <p:nvPr>
            <p:ph idx="1"/>
          </p:nvPr>
        </p:nvSpPr>
        <p:spPr>
          <a:xfrm>
            <a:off x="405795" y="1081163"/>
            <a:ext cx="9188148" cy="4626610"/>
          </a:xfrm>
        </p:spPr>
        <p:txBody>
          <a:bodyPr>
            <a:normAutofit fontScale="87500" lnSpcReduction="20000"/>
          </a:bodyPr>
          <a:lstStyle/>
          <a:p>
            <a:r>
              <a:rPr lang="fr-FR" altLang="zh-CN" sz="1600" dirty="0"/>
              <a:t>La deuxième façon conviviale est de l’introduire en tant que sous-module </a:t>
            </a:r>
            <a:r>
              <a:rPr lang="fr-FR" altLang="zh-CN" sz="1600" dirty="0" err="1"/>
              <a:t>CMake</a:t>
            </a:r>
            <a:r>
              <a:rPr lang="fr-FR" altLang="zh-CN" sz="1600" dirty="0"/>
              <a:t>, c’est-à-dire par </a:t>
            </a:r>
            <a:r>
              <a:rPr lang="fr-FR" altLang="zh-CN" sz="1600" dirty="0" err="1"/>
              <a:t>add_subdirectory</a:t>
            </a:r>
            <a:r>
              <a:rPr lang="fr-FR" altLang="zh-CN" sz="1600" dirty="0"/>
              <a:t>.
La façon de le faire est de mettre le code source de ce projet (dans le cas de </a:t>
            </a:r>
            <a:r>
              <a:rPr lang="fr-FR" altLang="zh-CN" sz="1600" dirty="0" err="1"/>
              <a:t>fmt</a:t>
            </a:r>
            <a:r>
              <a:rPr lang="fr-FR" altLang="zh-CN" sz="1600" dirty="0"/>
              <a:t>) à la racine de votre projet:
Ces bibliothèques sont bien prises en charge pour l’introduction en tant que sous-modules :</a:t>
            </a:r>
          </a:p>
          <a:p>
            <a:endParaRPr lang="fr-FR" altLang="zh-CN" sz="1600" dirty="0"/>
          </a:p>
          <a:p>
            <a:pPr marL="342900" indent="-342900">
              <a:buFont typeface="+mj-lt"/>
              <a:buAutoNum type="arabicPeriod"/>
            </a:pPr>
            <a:r>
              <a:rPr lang="en-US" altLang="zh-CN" sz="1600" dirty="0" err="1"/>
              <a:t>fmtlib</a:t>
            </a:r>
            <a:r>
              <a:rPr lang="en-US" altLang="zh-CN" sz="1600" dirty="0"/>
              <a:t>/</a:t>
            </a:r>
            <a:r>
              <a:rPr lang="en-US" altLang="zh-CN" sz="1600" dirty="0" err="1"/>
              <a:t>fmt</a:t>
            </a:r>
            <a:r>
              <a:rPr lang="en-US" altLang="zh-CN" sz="1600" dirty="0"/>
              <a:t> - </a:t>
            </a:r>
            <a:r>
              <a:rPr lang="fr-FR" altLang="zh-CN" sz="1600" dirty="0"/>
              <a:t>Bibliothèque de mise en forme qui fournit une alternative à std::format
</a:t>
            </a:r>
            <a:r>
              <a:rPr lang="en-US" altLang="zh-CN" sz="1600" dirty="0" err="1"/>
              <a:t>gabime</a:t>
            </a:r>
            <a:r>
              <a:rPr lang="en-US" altLang="zh-CN" sz="1600" dirty="0"/>
              <a:t>/</a:t>
            </a:r>
            <a:r>
              <a:rPr lang="en-US" altLang="zh-CN" sz="1600" dirty="0" err="1"/>
              <a:t>spdlog</a:t>
            </a:r>
            <a:r>
              <a:rPr lang="en-US" altLang="zh-CN" sz="1600" dirty="0"/>
              <a:t> - </a:t>
            </a:r>
            <a:r>
              <a:rPr lang="fr-FR" altLang="zh-CN" sz="1600" dirty="0"/>
              <a:t>Il peut s’adapter à la base de données de journaux de plusieurs backends tels que les consoles et Android
</a:t>
            </a:r>
            <a:r>
              <a:rPr lang="en-US" altLang="zh-CN" sz="1600" dirty="0" err="1"/>
              <a:t>ericniebler</a:t>
            </a:r>
            <a:r>
              <a:rPr lang="en-US" altLang="zh-CN" sz="1600" dirty="0"/>
              <a:t>/range-v3 - C++20 ranges </a:t>
            </a:r>
            <a:r>
              <a:rPr lang="fr-FR" altLang="zh-CN" sz="1600" dirty="0"/>
              <a:t>Ku a été inspiré par lui
</a:t>
            </a:r>
            <a:r>
              <a:rPr lang="en-US" altLang="zh-CN" sz="1600" dirty="0">
                <a:sym typeface="+mn-ea"/>
              </a:rPr>
              <a:t>g-</a:t>
            </a:r>
            <a:r>
              <a:rPr lang="en-US" altLang="zh-CN" sz="1600" dirty="0" err="1">
                <a:sym typeface="+mn-ea"/>
              </a:rPr>
              <a:t>truc</a:t>
            </a:r>
            <a:r>
              <a:rPr lang="en-US" altLang="zh-CN" sz="1600" dirty="0">
                <a:sym typeface="+mn-ea"/>
              </a:rPr>
              <a:t>/</a:t>
            </a:r>
            <a:r>
              <a:rPr lang="en-US" altLang="zh-CN" sz="1600" dirty="0" err="1">
                <a:sym typeface="+mn-ea"/>
              </a:rPr>
              <a:t>glm</a:t>
            </a:r>
            <a:r>
              <a:rPr lang="en-US" altLang="zh-CN" sz="1600" dirty="0">
                <a:sym typeface="+mn-ea"/>
              </a:rPr>
              <a:t> - </a:t>
            </a:r>
            <a:r>
              <a:rPr lang="fr-FR" altLang="zh-CN" sz="1600" dirty="0">
                <a:sym typeface="+mn-ea"/>
              </a:rPr>
              <a:t>imiter </a:t>
            </a:r>
            <a:r>
              <a:rPr lang="en-US" altLang="zh-CN" sz="1600" dirty="0">
                <a:sym typeface="+mn-ea"/>
              </a:rPr>
              <a:t>GLSL </a:t>
            </a:r>
            <a:r>
              <a:rPr lang="fr-FR" altLang="zh-CN" sz="1600" dirty="0">
                <a:sym typeface="+mn-ea"/>
              </a:rPr>
              <a:t>Bibliothèque mathématique vectorielle/matricielle de syntaxe
</a:t>
            </a:r>
            <a:r>
              <a:rPr lang="en-US" altLang="zh-CN" sz="1600" dirty="0"/>
              <a:t>abseil/abseil-</a:t>
            </a:r>
            <a:r>
              <a:rPr lang="en-US" altLang="zh-CN" sz="1600" dirty="0" err="1"/>
              <a:t>cpp</a:t>
            </a:r>
            <a:r>
              <a:rPr lang="en-US" altLang="zh-CN" sz="1600" dirty="0"/>
              <a:t> - </a:t>
            </a:r>
            <a:r>
              <a:rPr lang="fr-FR" altLang="zh-CN" sz="1600" dirty="0"/>
              <a:t>Conçu pour compléter les fonctionnalités communes qui ne se trouvent pas dans la bibliothèque standard
</a:t>
            </a:r>
            <a:r>
              <a:rPr lang="en-US" altLang="zh-CN" sz="1600" dirty="0" err="1"/>
              <a:t>bombela</a:t>
            </a:r>
            <a:r>
              <a:rPr lang="en-US" altLang="zh-CN" sz="1600" dirty="0"/>
              <a:t>/backward-</a:t>
            </a:r>
            <a:r>
              <a:rPr lang="en-US" altLang="zh-CN" sz="1600" dirty="0" err="1"/>
              <a:t>cpp</a:t>
            </a:r>
            <a:r>
              <a:rPr lang="en-US" altLang="zh-CN" sz="1600" dirty="0"/>
              <a:t> - </a:t>
            </a:r>
            <a:r>
              <a:rPr lang="fr-FR" altLang="zh-CN" sz="1600" dirty="0"/>
              <a:t>Implémente une trace de pile en C++ pour le débogage
</a:t>
            </a:r>
            <a:r>
              <a:rPr lang="en-US" altLang="zh-CN" sz="1600" dirty="0"/>
              <a:t>google/</a:t>
            </a:r>
            <a:r>
              <a:rPr lang="en-US" altLang="zh-CN" sz="1600" dirty="0" err="1"/>
              <a:t>googletest</a:t>
            </a:r>
            <a:r>
              <a:rPr lang="en-US" altLang="zh-CN" sz="1600" dirty="0"/>
              <a:t> - </a:t>
            </a:r>
            <a:r>
              <a:rPr lang="fr-FR" altLang="zh-CN" sz="1600" dirty="0"/>
              <a:t>Cadre de test unitaire Google
Google/benchmark - Cadre d’évaluation des performances Google
</a:t>
            </a:r>
            <a:r>
              <a:rPr lang="fr-FR" altLang="zh-CN" sz="1600" dirty="0" err="1"/>
              <a:t>glfw</a:t>
            </a:r>
            <a:r>
              <a:rPr lang="fr-FR" altLang="zh-CN" sz="1600" dirty="0"/>
              <a:t>/</a:t>
            </a:r>
            <a:r>
              <a:rPr lang="fr-FR" altLang="zh-CN" sz="1600" dirty="0" err="1"/>
              <a:t>glfw</a:t>
            </a:r>
            <a:r>
              <a:rPr lang="fr-FR" altLang="zh-CN" sz="1600" dirty="0"/>
              <a:t> - Gestion des fenêtres et du contexte OpenGL
</a:t>
            </a:r>
            <a:r>
              <a:rPr lang="fr-FR" altLang="zh-CN" sz="1600" dirty="0" err="1"/>
              <a:t>libigl</a:t>
            </a:r>
            <a:r>
              <a:rPr lang="fr-FR" altLang="zh-CN" sz="1600" dirty="0"/>
              <a:t> / </a:t>
            </a:r>
            <a:r>
              <a:rPr lang="fr-FR" altLang="zh-CN" sz="1600" dirty="0" err="1"/>
              <a:t>libigl</a:t>
            </a:r>
            <a:r>
              <a:rPr lang="fr-FR" altLang="zh-CN" sz="1600" dirty="0"/>
              <a:t> - une grande collection de divers algorithmes graphiques
</a:t>
            </a:r>
            <a:endParaRPr lang="zh-CN" altLang="en-US" sz="1600" dirty="0"/>
          </a:p>
        </p:txBody>
      </p:sp>
      <p:pic>
        <p:nvPicPr>
          <p:cNvPr id="4" name="Picture 3"/>
          <p:cNvPicPr>
            <a:picLocks noChangeAspect="1"/>
          </p:cNvPicPr>
          <p:nvPr/>
        </p:nvPicPr>
        <p:blipFill>
          <a:blip r:embed="rId2"/>
          <a:stretch>
            <a:fillRect/>
          </a:stretch>
        </p:blipFill>
        <p:spPr>
          <a:xfrm>
            <a:off x="7411720" y="4839335"/>
            <a:ext cx="4780280" cy="2018665"/>
          </a:xfrm>
          <a:prstGeom prst="rect">
            <a:avLst/>
          </a:prstGeom>
        </p:spPr>
      </p:pic>
      <p:pic>
        <p:nvPicPr>
          <p:cNvPr id="6" name="Picture 5"/>
          <p:cNvPicPr>
            <a:picLocks noChangeAspect="1"/>
          </p:cNvPicPr>
          <p:nvPr/>
        </p:nvPicPr>
        <p:blipFill>
          <a:blip r:embed="rId3"/>
          <a:stretch>
            <a:fillRect/>
          </a:stretch>
        </p:blipFill>
        <p:spPr>
          <a:xfrm>
            <a:off x="7487285" y="1969135"/>
            <a:ext cx="4629150" cy="1981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fmt</a:t>
            </a:r>
            <a:r>
              <a:rPr lang="en-US" dirty="0"/>
              <a:t> - </a:t>
            </a:r>
            <a:r>
              <a:rPr lang="fr-FR" altLang="zh-CN" sz="1400" dirty="0"/>
              <a:t> Utilisez cette incroyable bibliothèque de formatage</a:t>
            </a:r>
            <a:endParaRPr lang="zh-CN" altLang="en-US" dirty="0"/>
          </a:p>
        </p:txBody>
      </p:sp>
      <p:pic>
        <p:nvPicPr>
          <p:cNvPr id="5" name="Content Placeholder 4"/>
          <p:cNvPicPr>
            <a:picLocks noGrp="1" noChangeAspect="1"/>
          </p:cNvPicPr>
          <p:nvPr>
            <p:ph idx="1"/>
          </p:nvPr>
        </p:nvPicPr>
        <p:blipFill>
          <a:blip r:embed="rId3"/>
          <a:stretch>
            <a:fillRect/>
          </a:stretch>
        </p:blipFill>
        <p:spPr>
          <a:xfrm>
            <a:off x="7277100" y="0"/>
            <a:ext cx="4914900" cy="1695450"/>
          </a:xfrm>
          <a:prstGeom prst="rect">
            <a:avLst/>
          </a:prstGeom>
        </p:spPr>
      </p:pic>
      <p:pic>
        <p:nvPicPr>
          <p:cNvPr id="4" name="Picture 3"/>
          <p:cNvPicPr>
            <a:picLocks noChangeAspect="1"/>
          </p:cNvPicPr>
          <p:nvPr/>
        </p:nvPicPr>
        <p:blipFill>
          <a:blip r:embed="rId4"/>
          <a:stretch>
            <a:fillRect/>
          </a:stretch>
        </p:blipFill>
        <p:spPr>
          <a:xfrm>
            <a:off x="5276850" y="4962525"/>
            <a:ext cx="6915150" cy="1895475"/>
          </a:xfrm>
          <a:prstGeom prst="rect">
            <a:avLst/>
          </a:prstGeom>
        </p:spPr>
      </p:pic>
      <p:sp>
        <p:nvSpPr>
          <p:cNvPr id="7" name="Content Placeholder 2"/>
          <p:cNvSpPr>
            <a:spLocks noGrp="1"/>
          </p:cNvSpPr>
          <p:nvPr/>
        </p:nvSpPr>
        <p:spPr>
          <a:xfrm>
            <a:off x="6477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dirty="0" err="1"/>
              <a:t>fmt</a:t>
            </a:r>
            <a:r>
              <a:rPr lang="en-US" dirty="0"/>
              <a:t>::format </a:t>
            </a:r>
            <a:r>
              <a:rPr lang="fr-FR" altLang="zh-CN" dirty="0"/>
              <a:t>L’utilisation est à peu près similaire au </a:t>
            </a:r>
            <a:r>
              <a:rPr lang="fr-FR" altLang="zh-CN" dirty="0" err="1"/>
              <a:t>str.format</a:t>
            </a:r>
            <a:r>
              <a:rPr lang="fr-FR" altLang="zh-CN" dirty="0"/>
              <a:t> de Python</a:t>
            </a:r>
            <a:r>
              <a:rPr lang="zh-CN" altLang="en-US" dirty="0"/>
              <a:t>：</a:t>
            </a:r>
          </a:p>
        </p:txBody>
      </p:sp>
      <p:pic>
        <p:nvPicPr>
          <p:cNvPr id="8" name="Picture 7"/>
          <p:cNvPicPr>
            <a:picLocks noChangeAspect="1"/>
          </p:cNvPicPr>
          <p:nvPr/>
        </p:nvPicPr>
        <p:blipFill>
          <a:blip r:embed="rId5"/>
          <a:stretch>
            <a:fillRect/>
          </a:stretch>
        </p:blipFill>
        <p:spPr>
          <a:xfrm>
            <a:off x="2700020" y="2272030"/>
            <a:ext cx="6791325" cy="23145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sym typeface="+mn-ea"/>
              </a:rPr>
              <a:t>CMake</a:t>
            </a:r>
            <a:r>
              <a:rPr lang="en-US" altLang="zh-CN" dirty="0">
                <a:sym typeface="+mn-ea"/>
              </a:rPr>
              <a:t> - </a:t>
            </a:r>
            <a:r>
              <a:rPr lang="fr-FR" altLang="zh-CN" sz="1050" b="0" dirty="0">
                <a:sym typeface="+mn-ea"/>
              </a:rPr>
              <a:t>Référence les bibliothèques tierces préinstallées sur le système</a:t>
            </a:r>
            <a:endParaRPr lang="zh-CN" altLang="en-US" b="0" dirty="0"/>
          </a:p>
        </p:txBody>
      </p:sp>
      <p:sp>
        <p:nvSpPr>
          <p:cNvPr id="3" name="Content Placeholder 2"/>
          <p:cNvSpPr>
            <a:spLocks noGrp="1"/>
          </p:cNvSpPr>
          <p:nvPr>
            <p:ph idx="1"/>
          </p:nvPr>
        </p:nvSpPr>
        <p:spPr>
          <a:xfrm>
            <a:off x="647700" y="1971675"/>
            <a:ext cx="10515600" cy="4351338"/>
          </a:xfrm>
        </p:spPr>
        <p:txBody>
          <a:bodyPr>
            <a:normAutofit fontScale="77500" lnSpcReduction="20000"/>
          </a:bodyPr>
          <a:lstStyle/>
          <a:p>
            <a:r>
              <a:rPr lang="en-US" altLang="zh-CN" dirty="0" err="1"/>
              <a:t>find_package</a:t>
            </a:r>
            <a:r>
              <a:rPr lang="en-US" altLang="zh-CN" dirty="0"/>
              <a:t> </a:t>
            </a:r>
            <a:r>
              <a:rPr lang="fr-FR" altLang="zh-CN" dirty="0"/>
              <a:t>Commande pour trouver des paquets/bibliothèques dans le système</a:t>
            </a:r>
            <a:r>
              <a:rPr lang="zh-CN" altLang="en-US" dirty="0"/>
              <a:t>：</a:t>
            </a:r>
          </a:p>
          <a:p>
            <a:r>
              <a:rPr lang="en-US" altLang="zh-CN" dirty="0" err="1">
                <a:solidFill>
                  <a:schemeClr val="accent1">
                    <a:lumMod val="75000"/>
                  </a:schemeClr>
                </a:solidFill>
              </a:rPr>
              <a:t>find_package</a:t>
            </a:r>
            <a:r>
              <a:rPr lang="en-US" altLang="zh-CN" dirty="0">
                <a:solidFill>
                  <a:schemeClr val="accent1">
                    <a:lumMod val="75000"/>
                  </a:schemeClr>
                </a:solidFill>
              </a:rPr>
              <a:t>(</a:t>
            </a:r>
            <a:r>
              <a:rPr lang="en-US" altLang="zh-CN" dirty="0" err="1">
                <a:solidFill>
                  <a:schemeClr val="accent1">
                    <a:lumMod val="75000"/>
                  </a:schemeClr>
                </a:solidFill>
              </a:rPr>
              <a:t>fmt</a:t>
            </a:r>
            <a:r>
              <a:rPr lang="en-US" altLang="zh-CN" dirty="0">
                <a:solidFill>
                  <a:schemeClr val="accent1">
                    <a:lumMod val="75000"/>
                  </a:schemeClr>
                </a:solidFill>
              </a:rPr>
              <a:t> REQUIRED)</a:t>
            </a:r>
          </a:p>
          <a:p>
            <a:r>
              <a:rPr lang="en-US" altLang="zh-CN" dirty="0" err="1">
                <a:solidFill>
                  <a:schemeClr val="accent1">
                    <a:lumMod val="75000"/>
                  </a:schemeClr>
                </a:solidFill>
              </a:rPr>
              <a:t>target_link_libraries</a:t>
            </a:r>
            <a:r>
              <a:rPr lang="en-US" altLang="zh-CN" dirty="0">
                <a:solidFill>
                  <a:schemeClr val="accent1">
                    <a:lumMod val="75000"/>
                  </a:schemeClr>
                </a:solidFill>
              </a:rPr>
              <a:t>(</a:t>
            </a:r>
            <a:r>
              <a:rPr lang="en-US" altLang="zh-CN" dirty="0" err="1">
                <a:solidFill>
                  <a:schemeClr val="accent1">
                    <a:lumMod val="75000"/>
                  </a:schemeClr>
                </a:solidFill>
              </a:rPr>
              <a:t>myexec</a:t>
            </a:r>
            <a:r>
              <a:rPr lang="en-US" altLang="zh-CN" dirty="0">
                <a:solidFill>
                  <a:schemeClr val="accent1">
                    <a:lumMod val="75000"/>
                  </a:schemeClr>
                </a:solidFill>
              </a:rPr>
              <a:t> PUBLIC </a:t>
            </a:r>
            <a:r>
              <a:rPr lang="en-US" altLang="zh-CN" dirty="0" err="1">
                <a:solidFill>
                  <a:schemeClr val="accent1">
                    <a:lumMod val="75000"/>
                  </a:schemeClr>
                </a:solidFill>
              </a:rPr>
              <a:t>fmt</a:t>
            </a:r>
            <a:r>
              <a:rPr lang="en-US" altLang="zh-CN" dirty="0">
                <a:solidFill>
                  <a:schemeClr val="accent1">
                    <a:lumMod val="75000"/>
                  </a:schemeClr>
                </a:solidFill>
              </a:rPr>
              <a:t>::</a:t>
            </a:r>
            <a:r>
              <a:rPr lang="en-US" altLang="zh-CN" dirty="0" err="1">
                <a:solidFill>
                  <a:schemeClr val="accent1">
                    <a:lumMod val="75000"/>
                  </a:schemeClr>
                </a:solidFill>
              </a:rPr>
              <a:t>fmt</a:t>
            </a:r>
            <a:r>
              <a:rPr lang="en-US" altLang="zh-CN" dirty="0">
                <a:solidFill>
                  <a:schemeClr val="accent1">
                    <a:lumMod val="75000"/>
                  </a:schemeClr>
                </a:solidFill>
              </a:rPr>
              <a:t>)</a:t>
            </a:r>
          </a:p>
          <a:p>
            <a:r>
              <a:rPr lang="fr-FR" altLang="zh-CN" dirty="0"/>
              <a:t>Pourquoi </a:t>
            </a:r>
            <a:r>
              <a:rPr lang="fr-FR" altLang="zh-CN" dirty="0" err="1"/>
              <a:t>fmt</a:t>
            </a:r>
            <a:r>
              <a:rPr lang="fr-FR" altLang="zh-CN" dirty="0"/>
              <a:t>::</a:t>
            </a:r>
            <a:r>
              <a:rPr lang="fr-FR" altLang="zh-CN" dirty="0" err="1"/>
              <a:t>fmt</a:t>
            </a:r>
            <a:r>
              <a:rPr lang="fr-FR" altLang="zh-CN" dirty="0"/>
              <a:t> n’est pas simple </a:t>
            </a:r>
            <a:r>
              <a:rPr lang="en-US" altLang="zh-CN" dirty="0" err="1"/>
              <a:t>fmt</a:t>
            </a:r>
            <a:r>
              <a:rPr lang="zh-CN" altLang="en-US" dirty="0"/>
              <a:t>？</a:t>
            </a:r>
          </a:p>
          <a:p>
            <a:r>
              <a:rPr lang="fr-FR" altLang="zh-CN" dirty="0"/>
              <a:t>de nos jours </a:t>
            </a:r>
            <a:r>
              <a:rPr lang="en-US" altLang="zh-CN" dirty="0" err="1"/>
              <a:t>CMake</a:t>
            </a:r>
            <a:r>
              <a:rPr lang="en-US" altLang="zh-CN" dirty="0"/>
              <a:t> </a:t>
            </a:r>
            <a:r>
              <a:rPr lang="fr-FR" altLang="zh-CN" dirty="0"/>
              <a:t>Pensez à un forfait </a:t>
            </a:r>
            <a:r>
              <a:rPr lang="en-US" altLang="zh-CN" dirty="0"/>
              <a:t>(package) </a:t>
            </a:r>
            <a:r>
              <a:rPr lang="fr-FR" altLang="zh-CN" dirty="0"/>
              <a:t>Plusieurs bibliothèques, également appelées composants, peuvent être fournies </a:t>
            </a:r>
            <a:r>
              <a:rPr lang="en-US" altLang="zh-CN" dirty="0"/>
              <a:t>(components)</a:t>
            </a:r>
            <a:r>
              <a:rPr lang="zh-CN" altLang="en-US" dirty="0"/>
              <a:t>，</a:t>
            </a:r>
            <a:r>
              <a:rPr lang="fr-FR" altLang="zh-CN" dirty="0"/>
              <a:t>Comme quoi</a:t>
            </a:r>
            <a:r>
              <a:rPr lang="en-US" altLang="zh-CN" dirty="0"/>
              <a:t> TBB </a:t>
            </a:r>
            <a:r>
              <a:rPr lang="fr-FR" altLang="zh-CN" dirty="0"/>
              <a:t>Ce forfait</a:t>
            </a:r>
            <a:r>
              <a:rPr lang="zh-CN" altLang="en-US" dirty="0"/>
              <a:t>，</a:t>
            </a:r>
            <a:r>
              <a:rPr lang="fr-FR" altLang="zh-CN" dirty="0"/>
              <a:t>Voilà </a:t>
            </a:r>
            <a:r>
              <a:rPr lang="en-US" altLang="zh-CN" dirty="0" err="1"/>
              <a:t>tbb</a:t>
            </a:r>
            <a:r>
              <a:rPr lang="en-US" altLang="zh-CN" dirty="0"/>
              <a:t>, </a:t>
            </a:r>
            <a:r>
              <a:rPr lang="en-US" altLang="zh-CN" dirty="0" err="1"/>
              <a:t>tbbmalloc</a:t>
            </a:r>
            <a:r>
              <a:rPr lang="en-US" altLang="zh-CN" dirty="0"/>
              <a:t>, </a:t>
            </a:r>
            <a:r>
              <a:rPr lang="en-US" altLang="zh-CN" dirty="0" err="1"/>
              <a:t>tbbmalloc_proxy</a:t>
            </a:r>
            <a:r>
              <a:rPr lang="en-US" altLang="zh-CN" dirty="0"/>
              <a:t> </a:t>
            </a:r>
            <a:r>
              <a:rPr lang="fr-FR" altLang="zh-CN" dirty="0"/>
              <a:t>Ces trois composantes.</a:t>
            </a:r>
            <a:endParaRPr lang="zh-CN" altLang="en-US" dirty="0"/>
          </a:p>
          <a:p>
            <a:r>
              <a:rPr lang="fr-FR" altLang="zh-CN" dirty="0">
                <a:sym typeface="+mn-ea"/>
              </a:rPr>
              <a:t>Donc, pour éviter les conflits, chaque paquet bénéficie d’un espace de noms séparé, divisé par :: (assez similaire à C ++).
</a:t>
            </a:r>
            <a:r>
              <a:rPr lang="fr-FR" altLang="zh-CN" dirty="0"/>
              <a:t>Vous pouvez spécifier les composants à utiliser</a:t>
            </a:r>
            <a:r>
              <a:rPr lang="zh-CN" altLang="en-US" dirty="0"/>
              <a:t>：</a:t>
            </a:r>
          </a:p>
          <a:p>
            <a:r>
              <a:rPr lang="en-US" altLang="zh-CN" dirty="0" err="1">
                <a:solidFill>
                  <a:schemeClr val="accent1">
                    <a:lumMod val="75000"/>
                  </a:schemeClr>
                </a:solidFill>
                <a:sym typeface="+mn-ea"/>
              </a:rPr>
              <a:t>find_package</a:t>
            </a:r>
            <a:r>
              <a:rPr lang="en-US" altLang="zh-CN" dirty="0">
                <a:solidFill>
                  <a:schemeClr val="accent1">
                    <a:lumMod val="75000"/>
                  </a:schemeClr>
                </a:solidFill>
                <a:sym typeface="+mn-ea"/>
              </a:rPr>
              <a:t>(TBB REQUIRED COMPONENTS </a:t>
            </a:r>
            <a:r>
              <a:rPr lang="en-US" altLang="zh-CN" dirty="0" err="1">
                <a:solidFill>
                  <a:schemeClr val="accent1">
                    <a:lumMod val="75000"/>
                  </a:schemeClr>
                </a:solidFill>
                <a:sym typeface="+mn-ea"/>
              </a:rPr>
              <a:t>tbb</a:t>
            </a:r>
            <a:r>
              <a:rPr lang="en-US" altLang="zh-CN" dirty="0">
                <a:solidFill>
                  <a:schemeClr val="accent1">
                    <a:lumMod val="75000"/>
                  </a:schemeClr>
                </a:solidFill>
                <a:sym typeface="+mn-ea"/>
              </a:rPr>
              <a:t> </a:t>
            </a:r>
            <a:r>
              <a:rPr lang="en-US" altLang="zh-CN" dirty="0" err="1">
                <a:solidFill>
                  <a:schemeClr val="accent1">
                    <a:lumMod val="75000"/>
                  </a:schemeClr>
                </a:solidFill>
                <a:sym typeface="+mn-ea"/>
              </a:rPr>
              <a:t>tbbmalloc</a:t>
            </a:r>
            <a:r>
              <a:rPr lang="en-US" altLang="zh-CN" dirty="0">
                <a:solidFill>
                  <a:schemeClr val="accent1">
                    <a:lumMod val="75000"/>
                  </a:schemeClr>
                </a:solidFill>
                <a:sym typeface="+mn-ea"/>
              </a:rPr>
              <a:t> REQUIRED)</a:t>
            </a:r>
            <a:endParaRPr lang="en-US" altLang="zh-CN" dirty="0">
              <a:solidFill>
                <a:schemeClr val="accent1">
                  <a:lumMod val="75000"/>
                </a:schemeClr>
              </a:solidFill>
            </a:endParaRPr>
          </a:p>
          <a:p>
            <a:r>
              <a:rPr lang="en-US" altLang="zh-CN" dirty="0" err="1">
                <a:solidFill>
                  <a:schemeClr val="accent1">
                    <a:lumMod val="75000"/>
                  </a:schemeClr>
                </a:solidFill>
                <a:sym typeface="+mn-ea"/>
              </a:rPr>
              <a:t>target_link_libraries</a:t>
            </a:r>
            <a:r>
              <a:rPr lang="en-US" altLang="zh-CN" dirty="0">
                <a:solidFill>
                  <a:schemeClr val="accent1">
                    <a:lumMod val="75000"/>
                  </a:schemeClr>
                </a:solidFill>
                <a:sym typeface="+mn-ea"/>
              </a:rPr>
              <a:t>(</a:t>
            </a:r>
            <a:r>
              <a:rPr lang="en-US" altLang="zh-CN" dirty="0" err="1">
                <a:solidFill>
                  <a:schemeClr val="accent1">
                    <a:lumMod val="75000"/>
                  </a:schemeClr>
                </a:solidFill>
                <a:sym typeface="+mn-ea"/>
              </a:rPr>
              <a:t>myexec</a:t>
            </a:r>
            <a:r>
              <a:rPr lang="en-US" altLang="zh-CN" dirty="0">
                <a:solidFill>
                  <a:schemeClr val="accent1">
                    <a:lumMod val="75000"/>
                  </a:schemeClr>
                </a:solidFill>
                <a:sym typeface="+mn-ea"/>
              </a:rPr>
              <a:t> PUBLIC TBB::</a:t>
            </a:r>
            <a:r>
              <a:rPr lang="en-US" altLang="zh-CN" dirty="0" err="1">
                <a:solidFill>
                  <a:schemeClr val="accent1">
                    <a:lumMod val="75000"/>
                  </a:schemeClr>
                </a:solidFill>
                <a:sym typeface="+mn-ea"/>
              </a:rPr>
              <a:t>tbb</a:t>
            </a:r>
            <a:r>
              <a:rPr lang="en-US" altLang="zh-CN" dirty="0">
                <a:solidFill>
                  <a:schemeClr val="accent1">
                    <a:lumMod val="75000"/>
                  </a:schemeClr>
                </a:solidFill>
                <a:sym typeface="+mn-ea"/>
              </a:rPr>
              <a:t> TBB::</a:t>
            </a:r>
            <a:r>
              <a:rPr lang="en-US" altLang="zh-CN" dirty="0" err="1">
                <a:solidFill>
                  <a:schemeClr val="accent1">
                    <a:lumMod val="75000"/>
                  </a:schemeClr>
                </a:solidFill>
                <a:sym typeface="+mn-ea"/>
              </a:rPr>
              <a:t>tbbmalloc</a:t>
            </a:r>
            <a:r>
              <a:rPr lang="en-US" altLang="zh-CN" dirty="0">
                <a:solidFill>
                  <a:schemeClr val="accent1">
                    <a:lumMod val="75000"/>
                  </a:schemeClr>
                </a:solidFill>
                <a:sym typeface="+mn-ea"/>
              </a:rPr>
              <a:t>)</a:t>
            </a:r>
          </a:p>
        </p:txBody>
      </p:sp>
      <p:pic>
        <p:nvPicPr>
          <p:cNvPr id="4" name="Picture 3"/>
          <p:cNvPicPr>
            <a:picLocks noChangeAspect="1"/>
          </p:cNvPicPr>
          <p:nvPr/>
        </p:nvPicPr>
        <p:blipFill>
          <a:blip r:embed="rId2"/>
          <a:stretch>
            <a:fillRect/>
          </a:stretch>
        </p:blipFill>
        <p:spPr>
          <a:xfrm>
            <a:off x="7029450" y="0"/>
            <a:ext cx="5162550" cy="19716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60"/>
          <p:cNvPicPr>
            <a:picLocks noChangeAspect="1"/>
          </p:cNvPicPr>
          <p:nvPr/>
        </p:nvPicPr>
        <p:blipFill>
          <a:blip r:embed="rId2">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fontScale="90000"/>
          </a:bodyPr>
          <a:lstStyle/>
          <a:p>
            <a:r>
              <a:rPr lang="fr-FR" altLang="zh-CN" dirty="0"/>
              <a:t>Bibliothèques tierces - Liste des packages couramment utilisés
</a:t>
            </a:r>
            <a:endParaRPr lang="zh-CN" altLang="en-US" dirty="0"/>
          </a:p>
        </p:txBody>
      </p:sp>
      <p:sp>
        <p:nvSpPr>
          <p:cNvPr id="3" name="Content Placeholder 2"/>
          <p:cNvSpPr>
            <a:spLocks noGrp="1"/>
          </p:cNvSpPr>
          <p:nvPr>
            <p:ph idx="1"/>
          </p:nvPr>
        </p:nvSpPr>
        <p:spPr/>
        <p:txBody>
          <a:bodyPr>
            <a:normAutofit fontScale="62500" lnSpcReduction="20000"/>
          </a:bodyPr>
          <a:lstStyle/>
          <a:p>
            <a:pPr marL="457200" indent="-457200">
              <a:buAutoNum type="arabicPeriod"/>
            </a:pPr>
            <a:r>
              <a:rPr lang="en-US" altLang="zh-CN" dirty="0" err="1">
                <a:sym typeface="+mn-ea"/>
              </a:rPr>
              <a:t>fmt</a:t>
            </a:r>
            <a:r>
              <a:rPr lang="en-US" altLang="zh-CN" dirty="0">
                <a:sym typeface="+mn-ea"/>
              </a:rPr>
              <a:t>::</a:t>
            </a:r>
            <a:r>
              <a:rPr lang="en-US" altLang="zh-CN" dirty="0" err="1">
                <a:sym typeface="+mn-ea"/>
              </a:rPr>
              <a:t>fmt</a:t>
            </a:r>
            <a:endParaRPr lang="en-US" altLang="zh-CN" dirty="0">
              <a:sym typeface="+mn-ea"/>
            </a:endParaRPr>
          </a:p>
          <a:p>
            <a:pPr marL="457200" indent="-457200">
              <a:buAutoNum type="arabicPeriod"/>
            </a:pPr>
            <a:r>
              <a:rPr lang="en-US" altLang="zh-CN" dirty="0" err="1">
                <a:sym typeface="+mn-ea"/>
              </a:rPr>
              <a:t>spdlog</a:t>
            </a:r>
            <a:r>
              <a:rPr lang="en-US" altLang="zh-CN" dirty="0">
                <a:sym typeface="+mn-ea"/>
              </a:rPr>
              <a:t>::</a:t>
            </a:r>
            <a:r>
              <a:rPr lang="en-US" altLang="zh-CN" dirty="0" err="1">
                <a:sym typeface="+mn-ea"/>
              </a:rPr>
              <a:t>spdlog</a:t>
            </a:r>
            <a:endParaRPr lang="en-US" altLang="zh-CN" dirty="0">
              <a:sym typeface="+mn-ea"/>
            </a:endParaRPr>
          </a:p>
          <a:p>
            <a:pPr marL="457200" indent="-457200">
              <a:buAutoNum type="arabicPeriod"/>
            </a:pPr>
            <a:r>
              <a:rPr lang="en-US" altLang="zh-CN" dirty="0">
                <a:sym typeface="+mn-ea"/>
              </a:rPr>
              <a:t>range-v3::range-v3</a:t>
            </a:r>
          </a:p>
          <a:p>
            <a:pPr marL="457200" indent="-457200">
              <a:buAutoNum type="arabicPeriod"/>
            </a:pPr>
            <a:r>
              <a:rPr lang="en-US" altLang="zh-CN" dirty="0">
                <a:sym typeface="+mn-ea"/>
              </a:rPr>
              <a:t>TBB::</a:t>
            </a:r>
            <a:r>
              <a:rPr lang="en-US" altLang="zh-CN" dirty="0" err="1">
                <a:sym typeface="+mn-ea"/>
              </a:rPr>
              <a:t>tbb</a:t>
            </a:r>
            <a:endParaRPr lang="en-US" altLang="zh-CN" dirty="0"/>
          </a:p>
          <a:p>
            <a:pPr marL="457200" indent="-457200">
              <a:buAutoNum type="arabicPeriod"/>
            </a:pPr>
            <a:r>
              <a:rPr lang="en-US" altLang="zh-CN" dirty="0" err="1"/>
              <a:t>OpenVDB</a:t>
            </a:r>
            <a:r>
              <a:rPr lang="en-US" altLang="zh-CN" dirty="0"/>
              <a:t>::</a:t>
            </a:r>
            <a:r>
              <a:rPr lang="en-US" altLang="zh-CN" dirty="0" err="1"/>
              <a:t>openvdb</a:t>
            </a:r>
            <a:endParaRPr lang="en-US" altLang="zh-CN" dirty="0"/>
          </a:p>
          <a:p>
            <a:pPr marL="457200" indent="-457200">
              <a:buAutoNum type="arabicPeriod"/>
            </a:pPr>
            <a:r>
              <a:rPr lang="en-US" altLang="zh-CN" dirty="0"/>
              <a:t>Boost::iostreams</a:t>
            </a:r>
          </a:p>
          <a:p>
            <a:pPr marL="457200" indent="-457200">
              <a:buAutoNum type="arabicPeriod"/>
            </a:pPr>
            <a:r>
              <a:rPr lang="en-US" altLang="zh-CN" dirty="0"/>
              <a:t>Eigen3::Eigen</a:t>
            </a:r>
          </a:p>
          <a:p>
            <a:pPr marL="457200" indent="-457200">
              <a:buAutoNum type="arabicPeriod"/>
            </a:pPr>
            <a:r>
              <a:rPr lang="en-US" altLang="zh-CN" dirty="0">
                <a:sym typeface="+mn-ea"/>
              </a:rPr>
              <a:t>OpenMP::</a:t>
            </a:r>
            <a:r>
              <a:rPr lang="en-US" altLang="zh-CN" dirty="0" err="1">
                <a:sym typeface="+mn-ea"/>
              </a:rPr>
              <a:t>OpenMP_CXX</a:t>
            </a:r>
            <a:endParaRPr lang="en-US" altLang="zh-CN" dirty="0"/>
          </a:p>
          <a:p>
            <a:pPr marL="457200" indent="-457200"/>
            <a:r>
              <a:rPr lang="fr-FR" altLang="zh-CN" dirty="0"/>
              <a:t>Il existe souvent des dépendances entre différents paquets, et les scripts écrits par les auteurs du gestionnaire de paquets pour </a:t>
            </a:r>
            <a:r>
              <a:rPr lang="fr-FR" altLang="zh-CN" dirty="0" err="1"/>
              <a:t>find_package</a:t>
            </a:r>
            <a:r>
              <a:rPr lang="fr-FR" altLang="zh-CN" dirty="0"/>
              <a:t> (par exemple /</a:t>
            </a:r>
            <a:r>
              <a:rPr lang="fr-FR" altLang="zh-CN" dirty="0" err="1"/>
              <a:t>usr</a:t>
            </a:r>
            <a:r>
              <a:rPr lang="fr-FR" altLang="zh-CN" dirty="0"/>
              <a:t>/lib/</a:t>
            </a:r>
            <a:r>
              <a:rPr lang="fr-FR" altLang="zh-CN" dirty="0" err="1"/>
              <a:t>cmake</a:t>
            </a:r>
            <a:r>
              <a:rPr lang="fr-FR" altLang="zh-CN" dirty="0"/>
              <a:t>/TBB/</a:t>
            </a:r>
            <a:r>
              <a:rPr lang="fr-FR" altLang="zh-CN" dirty="0" err="1"/>
              <a:t>TBBConfig.cmake</a:t>
            </a:r>
            <a:r>
              <a:rPr lang="fr-FR" altLang="zh-CN" dirty="0"/>
              <a:t>) trouvent automatiquement toutes les dépendances et gèrent correctement les dépendances avec le PUBLIC PRIVÉ mentionné ci-dessus, par exemple si vous référencez </a:t>
            </a:r>
            <a:r>
              <a:rPr lang="fr-FR" altLang="zh-CN" dirty="0" err="1"/>
              <a:t>OpenVDB</a:t>
            </a:r>
            <a:r>
              <a:rPr lang="fr-FR" altLang="zh-CN" dirty="0"/>
              <a:t>::</a:t>
            </a:r>
            <a:r>
              <a:rPr lang="fr-FR" altLang="zh-CN" dirty="0" err="1"/>
              <a:t>openvdb</a:t>
            </a:r>
            <a:r>
              <a:rPr lang="fr-FR" altLang="zh-CN" dirty="0"/>
              <a:t> alors TBB::</a:t>
            </a:r>
            <a:r>
              <a:rPr lang="fr-FR" altLang="zh-CN" dirty="0" err="1"/>
              <a:t>tbb</a:t>
            </a:r>
            <a:r>
              <a:rPr lang="fr-FR" altLang="zh-CN" dirty="0"/>
              <a:t> est également automatiquement référencé.
Format de référence et documentation pour d’autres paquets : https://cmake.org/cmake/help/latest/module/FindBLAS.html</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altLang="zh-CN" dirty="0"/>
              <a:t>Installer la bibliothèque tierce - Gestionnaire de packages
</a:t>
            </a:r>
            <a:endParaRPr lang="zh-CN" altLang="en-US" dirty="0"/>
          </a:p>
        </p:txBody>
      </p:sp>
      <p:sp>
        <p:nvSpPr>
          <p:cNvPr id="3" name="Content Placeholder 2"/>
          <p:cNvSpPr>
            <a:spLocks noGrp="1"/>
          </p:cNvSpPr>
          <p:nvPr>
            <p:ph idx="1"/>
          </p:nvPr>
        </p:nvSpPr>
        <p:spPr>
          <a:xfrm>
            <a:off x="526166" y="1889286"/>
            <a:ext cx="10515600" cy="4351338"/>
          </a:xfrm>
        </p:spPr>
        <p:txBody>
          <a:bodyPr>
            <a:normAutofit fontScale="85000" lnSpcReduction="20000"/>
          </a:bodyPr>
          <a:lstStyle/>
          <a:p>
            <a:r>
              <a:rPr lang="en-US" altLang="zh-CN" dirty="0"/>
              <a:t>Linux </a:t>
            </a:r>
            <a:r>
              <a:rPr lang="fr-FR" altLang="zh-CN" dirty="0"/>
              <a:t>Vous pouvez utiliser le gestionnaire de package fourni avec le système (par exemple,</a:t>
            </a:r>
            <a:r>
              <a:rPr lang="en-US" altLang="zh-CN" dirty="0"/>
              <a:t> apt</a:t>
            </a:r>
            <a:r>
              <a:rPr lang="zh-CN" altLang="en-US" dirty="0"/>
              <a:t>）</a:t>
            </a:r>
            <a:r>
              <a:rPr lang="fr-FR" altLang="zh-CN" dirty="0"/>
              <a:t>Installation</a:t>
            </a:r>
            <a:r>
              <a:rPr lang="en-US" altLang="zh-CN" dirty="0"/>
              <a:t> C++ </a:t>
            </a:r>
          </a:p>
          <a:p>
            <a:r>
              <a:rPr lang="en-US" altLang="zh-CN" dirty="0"/>
              <a:t>&gt; </a:t>
            </a:r>
            <a:r>
              <a:rPr lang="en-US" altLang="zh-CN" dirty="0" err="1"/>
              <a:t>pacman</a:t>
            </a:r>
            <a:r>
              <a:rPr lang="en-US" altLang="zh-CN" dirty="0"/>
              <a:t> -S </a:t>
            </a:r>
            <a:r>
              <a:rPr lang="en-US" altLang="zh-CN" dirty="0" err="1"/>
              <a:t>fmt</a:t>
            </a:r>
            <a:endParaRPr lang="zh-CN" altLang="en-US" dirty="0"/>
          </a:p>
          <a:p>
            <a:r>
              <a:rPr lang="en-US" altLang="zh-CN" dirty="0"/>
              <a:t>Windows </a:t>
            </a:r>
            <a:r>
              <a:rPr lang="fr-FR" altLang="zh-CN" dirty="0"/>
              <a:t>Il n’y a pas de gestionnaire de paquets propre. Le </a:t>
            </a:r>
            <a:r>
              <a:rPr lang="fr-FR" altLang="zh-CN" dirty="0" err="1"/>
              <a:t>vcpkg</a:t>
            </a:r>
            <a:r>
              <a:rPr lang="fr-FR" altLang="zh-CN" dirty="0"/>
              <a:t> multiplateforme peut donc être utilisé</a:t>
            </a:r>
            <a:r>
              <a:rPr lang="zh-CN" altLang="en-US" dirty="0"/>
              <a:t>：https://github.com/microsoft/vcpkg</a:t>
            </a:r>
          </a:p>
          <a:p>
            <a:r>
              <a:rPr lang="fr-FR" altLang="zh-CN" dirty="0"/>
              <a:t>Comment utiliser: Téléchargez le code source de </a:t>
            </a:r>
            <a:r>
              <a:rPr lang="fr-FR" altLang="zh-CN" dirty="0" err="1"/>
              <a:t>vcpkg</a:t>
            </a:r>
            <a:r>
              <a:rPr lang="fr-FR" altLang="zh-CN" dirty="0"/>
              <a:t> et placez-le dans le répertoire racine de votre projet, comme ceci</a:t>
            </a:r>
            <a:r>
              <a:rPr lang="zh-CN" altLang="en-US" dirty="0"/>
              <a:t>：</a:t>
            </a:r>
          </a:p>
          <a:p>
            <a:r>
              <a:rPr lang="en-US" altLang="zh-CN" sz="1800" dirty="0"/>
              <a:t>&gt; cd </a:t>
            </a:r>
            <a:r>
              <a:rPr lang="en-US" altLang="zh-CN" sz="1800" dirty="0" err="1"/>
              <a:t>vcpkg</a:t>
            </a:r>
            <a:endParaRPr lang="en-US" altLang="zh-CN" sz="1800" dirty="0"/>
          </a:p>
          <a:p>
            <a:r>
              <a:rPr lang="en-US" altLang="zh-CN" sz="1800" dirty="0"/>
              <a:t>&gt; .\bootstrap-vcpkg.bat</a:t>
            </a:r>
          </a:p>
          <a:p>
            <a:r>
              <a:rPr lang="en-US" altLang="zh-CN" sz="1800" dirty="0">
                <a:sym typeface="+mn-ea"/>
              </a:rPr>
              <a:t>&gt; .\</a:t>
            </a:r>
            <a:r>
              <a:rPr lang="en-US" altLang="zh-CN" sz="1800" dirty="0" err="1">
                <a:sym typeface="+mn-ea"/>
              </a:rPr>
              <a:t>vcpkg</a:t>
            </a:r>
            <a:r>
              <a:rPr lang="en-US" altLang="zh-CN" sz="1800" dirty="0">
                <a:sym typeface="+mn-ea"/>
              </a:rPr>
              <a:t> integrate install</a:t>
            </a:r>
            <a:endParaRPr lang="en-US" altLang="zh-CN" sz="1800" dirty="0"/>
          </a:p>
          <a:p>
            <a:r>
              <a:rPr lang="en-US" altLang="zh-CN" sz="1800" dirty="0"/>
              <a:t>&gt; .\</a:t>
            </a:r>
            <a:r>
              <a:rPr lang="en-US" altLang="zh-CN" sz="1800" dirty="0" err="1"/>
              <a:t>vcpkg</a:t>
            </a:r>
            <a:r>
              <a:rPr lang="en-US" altLang="zh-CN" sz="1800" dirty="0"/>
              <a:t> install </a:t>
            </a:r>
            <a:r>
              <a:rPr lang="en-US" altLang="zh-CN" sz="1800" dirty="0">
                <a:sym typeface="+mn-ea"/>
              </a:rPr>
              <a:t>fmt:x64-windows</a:t>
            </a:r>
          </a:p>
          <a:p>
            <a:r>
              <a:rPr lang="en-US" altLang="zh-CN" sz="1800" dirty="0"/>
              <a:t>&gt; cd ..</a:t>
            </a:r>
          </a:p>
          <a:p>
            <a:r>
              <a:rPr lang="en-US" altLang="zh-CN" sz="1800" dirty="0"/>
              <a:t>&gt; </a:t>
            </a:r>
            <a:r>
              <a:rPr lang="en-US" altLang="zh-CN" sz="1800" dirty="0" err="1"/>
              <a:t>cmake</a:t>
            </a:r>
            <a:r>
              <a:rPr lang="en-US" altLang="zh-CN" sz="1800" dirty="0"/>
              <a:t> -B build -DCMAKE_TOOLCHAIN_FILE="%CD%/</a:t>
            </a:r>
            <a:r>
              <a:rPr lang="en-US" altLang="zh-CN" sz="1800" dirty="0" err="1"/>
              <a:t>vcpkg</a:t>
            </a:r>
            <a:r>
              <a:rPr lang="en-US" altLang="zh-CN" sz="1800" dirty="0"/>
              <a:t>/scripts/</a:t>
            </a:r>
            <a:r>
              <a:rPr lang="en-US" altLang="zh-CN" sz="1800" dirty="0" err="1"/>
              <a:t>buildsystems</a:t>
            </a:r>
            <a:r>
              <a:rPr lang="en-US" altLang="zh-CN" sz="1800" dirty="0"/>
              <a:t>/</a:t>
            </a:r>
            <a:r>
              <a:rPr lang="en-US" altLang="zh-CN" sz="1800" dirty="0" err="1"/>
              <a:t>vcpkg.cmake</a:t>
            </a:r>
            <a:r>
              <a:rPr lang="en-US" altLang="zh-CN" sz="1800" dirty="0"/>
              <a:t>"</a:t>
            </a:r>
          </a:p>
        </p:txBody>
      </p:sp>
      <p:pic>
        <p:nvPicPr>
          <p:cNvPr id="4" name="Picture 3"/>
          <p:cNvPicPr>
            <a:picLocks noChangeAspect="1"/>
          </p:cNvPicPr>
          <p:nvPr/>
        </p:nvPicPr>
        <p:blipFill>
          <a:blip r:embed="rId2"/>
          <a:stretch>
            <a:fillRect/>
          </a:stretch>
        </p:blipFill>
        <p:spPr>
          <a:xfrm>
            <a:off x="9095831" y="3754422"/>
            <a:ext cx="2752725" cy="13430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3750945"/>
            <a:ext cx="9848088" cy="811530"/>
          </a:xfrm>
        </p:spPr>
        <p:txBody>
          <a:bodyPr>
            <a:normAutofit fontScale="90000"/>
          </a:bodyPr>
          <a:lstStyle/>
          <a:p>
            <a:r>
              <a:rPr lang="fr-FR" altLang="zh-CN" dirty="0"/>
              <a:t>Qannaf AL-SAHMI</a:t>
            </a:r>
            <a:endParaRPr lang="zh-CN" altLang="en-US" dirty="0"/>
          </a:p>
        </p:txBody>
      </p:sp>
      <p:sp>
        <p:nvSpPr>
          <p:cNvPr id="9" name="Text Box 8"/>
          <p:cNvSpPr txBox="1"/>
          <p:nvPr/>
        </p:nvSpPr>
        <p:spPr>
          <a:xfrm>
            <a:off x="6478270" y="1175385"/>
            <a:ext cx="3641381" cy="369332"/>
          </a:xfrm>
          <a:prstGeom prst="rect">
            <a:avLst/>
          </a:prstGeom>
          <a:noFill/>
        </p:spPr>
        <p:txBody>
          <a:bodyPr wrap="none" rtlCol="0">
            <a:spAutoFit/>
          </a:bodyPr>
          <a:lstStyle/>
          <a:p>
            <a:r>
              <a:rPr lang="en-US" altLang="zh-CN" dirty="0">
                <a:effectLst>
                  <a:outerShdw blurRad="38100" dist="19050" dir="2700000" algn="tl" rotWithShape="0">
                    <a:schemeClr val="dk1">
                      <a:alpha val="40000"/>
                    </a:schemeClr>
                  </a:outerShdw>
                </a:effectLst>
                <a:latin typeface="Adobe New Century Schoolbook" charset="0"/>
                <a:cs typeface="Adobe New Century Schoolbook" charset="0"/>
                <a:sym typeface="+mn-ea"/>
              </a:rPr>
              <a:t>GitHub</a:t>
            </a:r>
            <a:r>
              <a:rPr lang="zh-CN" altLang="en-US" dirty="0">
                <a:effectLst>
                  <a:outerShdw blurRad="38100" dist="19050" dir="2700000" algn="tl" rotWithShape="0">
                    <a:schemeClr val="dk1">
                      <a:alpha val="40000"/>
                    </a:schemeClr>
                  </a:outerShdw>
                </a:effectLst>
                <a:latin typeface="Adobe New Century Schoolbook" charset="0"/>
                <a:cs typeface="Adobe New Century Schoolbook" charset="0"/>
                <a:sym typeface="+mn-ea"/>
              </a:rPr>
              <a:t>：</a:t>
            </a:r>
            <a:r>
              <a:rPr lang="en-US" altLang="zh-CN" dirty="0">
                <a:effectLst>
                  <a:outerShdw blurRad="38100" dist="19050" dir="2700000" algn="tl" rotWithShape="0">
                    <a:schemeClr val="dk1">
                      <a:alpha val="40000"/>
                    </a:schemeClr>
                  </a:outerShdw>
                </a:effectLst>
                <a:latin typeface="Adobe New Century Schoolbook" charset="0"/>
                <a:cs typeface="Adobe New Century Schoolbook" charset="0"/>
                <a:sym typeface="+mn-ea"/>
                <a:hlinkClick r:id="rId2"/>
              </a:rPr>
              <a:t>https://github.com/Qannaf</a:t>
            </a:r>
            <a:endParaRPr lang="en-US" altLang="zh-CN" dirty="0">
              <a:effectLst>
                <a:outerShdw blurRad="38100" dist="19050" dir="2700000" algn="tl" rotWithShape="0">
                  <a:schemeClr val="dk1">
                    <a:alpha val="40000"/>
                  </a:schemeClr>
                </a:outerShdw>
              </a:effectLst>
              <a:latin typeface="Adobe New Century Schoolbook" charset="0"/>
              <a:cs typeface="Adobe New Century Schoolbook"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Qu’est-ce qu’un compilateur
</a:t>
            </a:r>
            <a:endParaRPr lang="zh-CN" altLang="en-US" dirty="0"/>
          </a:p>
        </p:txBody>
      </p:sp>
      <p:sp>
        <p:nvSpPr>
          <p:cNvPr id="3" name="Content Placeholder 2"/>
          <p:cNvSpPr>
            <a:spLocks noGrp="1"/>
          </p:cNvSpPr>
          <p:nvPr>
            <p:ph idx="1"/>
          </p:nvPr>
        </p:nvSpPr>
        <p:spPr/>
        <p:txBody>
          <a:bodyPr>
            <a:normAutofit/>
          </a:bodyPr>
          <a:lstStyle/>
          <a:p>
            <a:r>
              <a:rPr lang="fr-FR" sz="1400" b="1" dirty="0"/>
              <a:t>Un compilateur est un programme qui génère du code machine à partir du code source.
&gt; g++ main.cpp -o </a:t>
            </a:r>
            <a:r>
              <a:rPr lang="fr-FR" sz="1400" b="1" dirty="0" err="1"/>
              <a:t>a.out</a:t>
            </a:r>
            <a:r>
              <a:rPr lang="fr-FR" sz="1400" b="1" dirty="0"/>
              <a:t>
La commande appelle le programme compilateur g++, lui permet de lire la chaîne dans le .</a:t>
            </a:r>
            <a:r>
              <a:rPr lang="fr-FR" sz="1400" b="1" dirty="0" err="1"/>
              <a:t>cpp</a:t>
            </a:r>
            <a:r>
              <a:rPr lang="fr-FR" sz="1400" b="1" dirty="0"/>
              <a:t> principal (appelé code source), et de générer le code d’instruction machine correspondant selon la norme C ++ et de le sortir dans le fichier </a:t>
            </a:r>
            <a:r>
              <a:rPr lang="fr-FR" sz="1400" b="1" dirty="0" err="1"/>
              <a:t>a.out</a:t>
            </a:r>
            <a:r>
              <a:rPr lang="fr-FR" sz="1400" b="1" dirty="0"/>
              <a:t> (appelé fichier exécutable).
&gt; ./</a:t>
            </a:r>
            <a:r>
              <a:rPr lang="fr-FR" sz="1400" b="1" dirty="0" err="1"/>
              <a:t>a.out</a:t>
            </a:r>
            <a:r>
              <a:rPr lang="fr-FR" sz="1400" b="1" dirty="0"/>
              <a:t>
Après avoir exécuté la commande, le système d’exploitation lira le fichier exécutable qui vient d’être généré, de sorte qu’il soit compilé en code machine, appellera la fonction printf fournie par le système et affichera Hello, monde dans le terminal.</a:t>
            </a:r>
            <a:endParaRPr lang="en-US" sz="1400" dirty="0"/>
          </a:p>
        </p:txBody>
      </p:sp>
      <p:pic>
        <p:nvPicPr>
          <p:cNvPr id="4" name="Picture 3"/>
          <p:cNvPicPr>
            <a:picLocks noChangeAspect="1"/>
          </p:cNvPicPr>
          <p:nvPr/>
        </p:nvPicPr>
        <p:blipFill>
          <a:blip r:embed="rId2"/>
          <a:stretch>
            <a:fillRect/>
          </a:stretch>
        </p:blipFill>
        <p:spPr>
          <a:xfrm>
            <a:off x="737235" y="4434205"/>
            <a:ext cx="3724275" cy="1743075"/>
          </a:xfrm>
          <a:prstGeom prst="rect">
            <a:avLst/>
          </a:prstGeom>
        </p:spPr>
      </p:pic>
      <p:pic>
        <p:nvPicPr>
          <p:cNvPr id="5" name="Picture 4" descr="linux_logo"/>
          <p:cNvPicPr>
            <a:picLocks noChangeAspect="1"/>
          </p:cNvPicPr>
          <p:nvPr/>
        </p:nvPicPr>
        <p:blipFill>
          <a:blip r:embed="rId3"/>
          <a:stretch>
            <a:fillRect/>
          </a:stretch>
        </p:blipFill>
        <p:spPr>
          <a:xfrm>
            <a:off x="4703445" y="3891915"/>
            <a:ext cx="3170555" cy="3170555"/>
          </a:xfrm>
          <a:prstGeom prst="rect">
            <a:avLst/>
          </a:prstGeom>
        </p:spPr>
      </p:pic>
      <p:cxnSp>
        <p:nvCxnSpPr>
          <p:cNvPr id="6" name="Straight Arrow Connector 5"/>
          <p:cNvCxnSpPr/>
          <p:nvPr/>
        </p:nvCxnSpPr>
        <p:spPr>
          <a:xfrm>
            <a:off x="4356735" y="5542280"/>
            <a:ext cx="1642110" cy="0"/>
          </a:xfrm>
          <a:prstGeom prst="straightConnector1">
            <a:avLst/>
          </a:prstGeom>
          <a:ln w="53975">
            <a:tailEnd type="arrow" w="med" len="med"/>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4"/>
          <a:stretch>
            <a:fillRect/>
          </a:stretch>
        </p:blipFill>
        <p:spPr>
          <a:xfrm>
            <a:off x="7079615" y="4434205"/>
            <a:ext cx="4570095" cy="581660"/>
          </a:xfrm>
          <a:prstGeom prst="rect">
            <a:avLst/>
          </a:prstGeom>
        </p:spPr>
      </p:pic>
      <p:graphicFrame>
        <p:nvGraphicFramePr>
          <p:cNvPr id="8" name="Table 7"/>
          <p:cNvGraphicFramePr/>
          <p:nvPr/>
        </p:nvGraphicFramePr>
        <p:xfrm>
          <a:off x="6832600" y="0"/>
          <a:ext cx="5359400" cy="1320165"/>
        </p:xfrm>
        <a:graphic>
          <a:graphicData uri="http://schemas.openxmlformats.org/drawingml/2006/table">
            <a:tbl>
              <a:tblPr firstRow="1" bandRow="1">
                <a:tableStyleId>{5C22544A-7EE6-4342-B048-85BDC9FD1C3A}</a:tableStyleId>
              </a:tblPr>
              <a:tblGrid>
                <a:gridCol w="1339850">
                  <a:extLst>
                    <a:ext uri="{9D8B030D-6E8A-4147-A177-3AD203B41FA5}">
                      <a16:colId xmlns:a16="http://schemas.microsoft.com/office/drawing/2014/main" val="20000"/>
                    </a:ext>
                  </a:extLst>
                </a:gridCol>
                <a:gridCol w="1339850">
                  <a:extLst>
                    <a:ext uri="{9D8B030D-6E8A-4147-A177-3AD203B41FA5}">
                      <a16:colId xmlns:a16="http://schemas.microsoft.com/office/drawing/2014/main" val="20001"/>
                    </a:ext>
                  </a:extLst>
                </a:gridCol>
                <a:gridCol w="1339850">
                  <a:extLst>
                    <a:ext uri="{9D8B030D-6E8A-4147-A177-3AD203B41FA5}">
                      <a16:colId xmlns:a16="http://schemas.microsoft.com/office/drawing/2014/main" val="20002"/>
                    </a:ext>
                  </a:extLst>
                </a:gridCol>
                <a:gridCol w="1339850">
                  <a:extLst>
                    <a:ext uri="{9D8B030D-6E8A-4147-A177-3AD203B41FA5}">
                      <a16:colId xmlns:a16="http://schemas.microsoft.com/office/drawing/2014/main" val="20003"/>
                    </a:ext>
                  </a:extLst>
                </a:gridCol>
              </a:tblGrid>
              <a:tr h="440055">
                <a:tc>
                  <a:txBody>
                    <a:bodyPr/>
                    <a:lstStyle/>
                    <a:p>
                      <a:pPr>
                        <a:buNone/>
                      </a:pPr>
                      <a:r>
                        <a:rPr lang="fr-FR" altLang="zh-CN" dirty="0"/>
                        <a:t>Fabricants</a:t>
                      </a:r>
                      <a:endParaRPr lang="zh-CN" altLang="en-US" dirty="0"/>
                    </a:p>
                  </a:txBody>
                  <a:tcPr/>
                </a:tc>
                <a:tc>
                  <a:txBody>
                    <a:bodyPr/>
                    <a:lstStyle/>
                    <a:p>
                      <a:pPr>
                        <a:buNone/>
                      </a:pPr>
                      <a:r>
                        <a:rPr lang="en-US"/>
                        <a:t>C</a:t>
                      </a:r>
                      <a:endParaRPr lang="zh-CN" altLang="en-US"/>
                    </a:p>
                  </a:txBody>
                  <a:tcPr/>
                </a:tc>
                <a:tc>
                  <a:txBody>
                    <a:bodyPr/>
                    <a:lstStyle/>
                    <a:p>
                      <a:pPr>
                        <a:buNone/>
                      </a:pPr>
                      <a:r>
                        <a:rPr lang="en-US"/>
                        <a:t>C++</a:t>
                      </a:r>
                    </a:p>
                  </a:txBody>
                  <a:tcPr/>
                </a:tc>
                <a:tc>
                  <a:txBody>
                    <a:bodyPr/>
                    <a:lstStyle/>
                    <a:p>
                      <a:pPr>
                        <a:buNone/>
                      </a:pPr>
                      <a:r>
                        <a:rPr lang="en-US"/>
                        <a:t>Fortran</a:t>
                      </a:r>
                    </a:p>
                  </a:txBody>
                  <a:tcPr/>
                </a:tc>
                <a:extLst>
                  <a:ext uri="{0D108BD9-81ED-4DB2-BD59-A6C34878D82A}">
                    <a16:rowId xmlns:a16="http://schemas.microsoft.com/office/drawing/2014/main" val="10000"/>
                  </a:ext>
                </a:extLst>
              </a:tr>
              <a:tr h="440055">
                <a:tc>
                  <a:txBody>
                    <a:bodyPr/>
                    <a:lstStyle/>
                    <a:p>
                      <a:pPr>
                        <a:buNone/>
                      </a:pPr>
                      <a:r>
                        <a:rPr lang="en-US" dirty="0"/>
                        <a:t>GNU</a:t>
                      </a:r>
                    </a:p>
                  </a:txBody>
                  <a:tcPr/>
                </a:tc>
                <a:tc>
                  <a:txBody>
                    <a:bodyPr/>
                    <a:lstStyle/>
                    <a:p>
                      <a:pPr>
                        <a:buNone/>
                      </a:pPr>
                      <a:r>
                        <a:rPr lang="en-US"/>
                        <a:t>gcc</a:t>
                      </a:r>
                    </a:p>
                  </a:txBody>
                  <a:tcPr/>
                </a:tc>
                <a:tc>
                  <a:txBody>
                    <a:bodyPr/>
                    <a:lstStyle/>
                    <a:p>
                      <a:pPr>
                        <a:buNone/>
                      </a:pPr>
                      <a:r>
                        <a:rPr lang="en-US"/>
                        <a:t>g++</a:t>
                      </a:r>
                    </a:p>
                  </a:txBody>
                  <a:tcPr/>
                </a:tc>
                <a:tc>
                  <a:txBody>
                    <a:bodyPr/>
                    <a:lstStyle/>
                    <a:p>
                      <a:pPr>
                        <a:buNone/>
                      </a:pPr>
                      <a:r>
                        <a:rPr lang="en-US"/>
                        <a:t>gfortran</a:t>
                      </a:r>
                    </a:p>
                  </a:txBody>
                  <a:tcPr/>
                </a:tc>
                <a:extLst>
                  <a:ext uri="{0D108BD9-81ED-4DB2-BD59-A6C34878D82A}">
                    <a16:rowId xmlns:a16="http://schemas.microsoft.com/office/drawing/2014/main" val="10001"/>
                  </a:ext>
                </a:extLst>
              </a:tr>
              <a:tr h="440055">
                <a:tc>
                  <a:txBody>
                    <a:bodyPr/>
                    <a:lstStyle/>
                    <a:p>
                      <a:pPr>
                        <a:buNone/>
                      </a:pPr>
                      <a:r>
                        <a:rPr lang="en-US"/>
                        <a:t>LLVM</a:t>
                      </a:r>
                    </a:p>
                  </a:txBody>
                  <a:tcPr/>
                </a:tc>
                <a:tc>
                  <a:txBody>
                    <a:bodyPr/>
                    <a:lstStyle/>
                    <a:p>
                      <a:pPr>
                        <a:buNone/>
                      </a:pPr>
                      <a:r>
                        <a:rPr lang="en-US"/>
                        <a:t>clang</a:t>
                      </a:r>
                    </a:p>
                  </a:txBody>
                  <a:tcPr/>
                </a:tc>
                <a:tc>
                  <a:txBody>
                    <a:bodyPr/>
                    <a:lstStyle/>
                    <a:p>
                      <a:pPr>
                        <a:buNone/>
                      </a:pPr>
                      <a:r>
                        <a:rPr lang="en-US"/>
                        <a:t>clang++</a:t>
                      </a:r>
                    </a:p>
                  </a:txBody>
                  <a:tcPr/>
                </a:tc>
                <a:tc>
                  <a:txBody>
                    <a:bodyPr/>
                    <a:lstStyle/>
                    <a:p>
                      <a:pPr>
                        <a:buNone/>
                      </a:pPr>
                      <a:r>
                        <a:rPr lang="en-US" dirty="0" err="1"/>
                        <a:t>flang</a:t>
                      </a:r>
                      <a:endParaRPr lang="en-US"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sz="1600" dirty="0"/>
              <a:t>Compilation et liaison de fichiers multiples
</a:t>
            </a:r>
            <a:endParaRPr lang="zh-CN" altLang="en-US" dirty="0"/>
          </a:p>
        </p:txBody>
      </p:sp>
      <p:sp>
        <p:nvSpPr>
          <p:cNvPr id="3" name="Content Placeholder 2"/>
          <p:cNvSpPr>
            <a:spLocks noGrp="1"/>
          </p:cNvSpPr>
          <p:nvPr>
            <p:ph idx="1"/>
          </p:nvPr>
        </p:nvSpPr>
        <p:spPr>
          <a:xfrm>
            <a:off x="205105" y="2037080"/>
            <a:ext cx="9112519" cy="4351338"/>
          </a:xfrm>
        </p:spPr>
        <p:txBody>
          <a:bodyPr>
            <a:normAutofit/>
          </a:bodyPr>
          <a:lstStyle/>
          <a:p>
            <a:r>
              <a:rPr lang="fr-FR" altLang="zh-CN" sz="1600" dirty="0"/>
              <a:t>Bien que la compilation d’un seul fichier soit pratique, elle présente également les inconvénients suivants:</a:t>
            </a:r>
          </a:p>
          <a:p>
            <a:pPr marL="342900" indent="-342900">
              <a:buAutoNum type="arabicPeriod"/>
            </a:pPr>
            <a:r>
              <a:rPr lang="fr-FR" altLang="zh-CN" sz="1600" dirty="0"/>
              <a:t>Tout le code est empilé et n’est pas propice à la modularité et à la compréhension.</a:t>
            </a:r>
          </a:p>
          <a:p>
            <a:pPr marL="342900" indent="-342900">
              <a:buAutoNum type="arabicPeriod"/>
            </a:pPr>
            <a:r>
              <a:rPr lang="fr-FR" altLang="zh-CN" sz="1600" dirty="0"/>
              <a:t>Au fur et à mesure que le projet s’agrandit, le temps de compilation devient très long et le changement d’un endroit doit être recompilé dans son intégralité.</a:t>
            </a:r>
          </a:p>
          <a:p>
            <a:r>
              <a:rPr lang="fr-FR" altLang="zh-CN" sz="1600" dirty="0"/>
              <a:t>Par conséquent, nous proposons le concept de compilation multi-fichiers, avec des fichiers se référençant les uns les autres à travers des déclarations symboliques.
&gt; g++ -c hello.cpp -o </a:t>
            </a:r>
            <a:r>
              <a:rPr lang="fr-FR" altLang="zh-CN" sz="1600" dirty="0" err="1"/>
              <a:t>hello.o</a:t>
            </a:r>
            <a:r>
              <a:rPr lang="fr-FR" altLang="zh-CN" sz="1600" dirty="0"/>
              <a:t>
&gt; g++ -c main.cpp -o </a:t>
            </a:r>
            <a:r>
              <a:rPr lang="fr-FR" altLang="zh-CN" sz="1600" dirty="0" err="1"/>
              <a:t>main.o</a:t>
            </a:r>
            <a:r>
              <a:rPr lang="fr-FR" altLang="zh-CN" sz="1600" dirty="0"/>
              <a:t>
Où l’option -c est utilisée pour spécifier la génération d’un fichier objet temporaire </a:t>
            </a:r>
            <a:r>
              <a:rPr lang="fr-FR" altLang="zh-CN" sz="1600" dirty="0" err="1"/>
              <a:t>main.o</a:t>
            </a:r>
            <a:r>
              <a:rPr lang="fr-FR" altLang="zh-CN" sz="1600" dirty="0"/>
              <a:t>, qui est ensuite lié à partir d’une série de fichiers objet pour obtenir le fichier </a:t>
            </a:r>
            <a:r>
              <a:rPr lang="fr-FR" altLang="zh-CN" sz="1600" dirty="0" err="1"/>
              <a:t>a.out</a:t>
            </a:r>
            <a:r>
              <a:rPr lang="fr-FR" altLang="zh-CN" sz="1600" dirty="0"/>
              <a:t> final :
&gt; g++ </a:t>
            </a:r>
            <a:r>
              <a:rPr lang="fr-FR" altLang="zh-CN" sz="1600" dirty="0" err="1"/>
              <a:t>hello.o</a:t>
            </a:r>
            <a:r>
              <a:rPr lang="fr-FR" altLang="zh-CN" sz="1600" dirty="0"/>
              <a:t> </a:t>
            </a:r>
            <a:r>
              <a:rPr lang="fr-FR" altLang="zh-CN" sz="1600" dirty="0" err="1"/>
              <a:t>main.o</a:t>
            </a:r>
            <a:r>
              <a:rPr lang="fr-FR" altLang="zh-CN" sz="1600" dirty="0"/>
              <a:t> -o </a:t>
            </a:r>
            <a:r>
              <a:rPr lang="fr-FR" altLang="zh-CN" sz="1600" dirty="0" err="1"/>
              <a:t>a.out</a:t>
            </a:r>
            <a:r>
              <a:rPr lang="fr-FR" altLang="zh-CN" sz="1600" dirty="0"/>
              <a:t>
</a:t>
            </a:r>
            <a:endParaRPr lang="en-US" altLang="zh-CN" sz="1600" dirty="0"/>
          </a:p>
        </p:txBody>
      </p:sp>
      <p:pic>
        <p:nvPicPr>
          <p:cNvPr id="4" name="Picture 3"/>
          <p:cNvPicPr>
            <a:picLocks noChangeAspect="1"/>
          </p:cNvPicPr>
          <p:nvPr/>
        </p:nvPicPr>
        <p:blipFill>
          <a:blip r:embed="rId2"/>
          <a:stretch>
            <a:fillRect/>
          </a:stretch>
        </p:blipFill>
        <p:spPr>
          <a:xfrm>
            <a:off x="5673359" y="349250"/>
            <a:ext cx="3552825" cy="1476375"/>
          </a:xfrm>
          <a:prstGeom prst="rect">
            <a:avLst/>
          </a:prstGeom>
        </p:spPr>
      </p:pic>
      <p:pic>
        <p:nvPicPr>
          <p:cNvPr id="6" name="Picture 5"/>
          <p:cNvPicPr>
            <a:picLocks noChangeAspect="1"/>
          </p:cNvPicPr>
          <p:nvPr/>
        </p:nvPicPr>
        <p:blipFill>
          <a:blip r:embed="rId3"/>
          <a:stretch>
            <a:fillRect/>
          </a:stretch>
        </p:blipFill>
        <p:spPr>
          <a:xfrm>
            <a:off x="9317624" y="349250"/>
            <a:ext cx="2381250" cy="2295525"/>
          </a:xfrm>
          <a:prstGeom prst="rect">
            <a:avLst/>
          </a:prstGeom>
        </p:spPr>
      </p:pic>
      <p:cxnSp>
        <p:nvCxnSpPr>
          <p:cNvPr id="7" name="Straight Arrow Connector 6"/>
          <p:cNvCxnSpPr/>
          <p:nvPr/>
        </p:nvCxnSpPr>
        <p:spPr>
          <a:xfrm flipH="1" flipV="1">
            <a:off x="7587884" y="1183005"/>
            <a:ext cx="1894840" cy="20320"/>
          </a:xfrm>
          <a:prstGeom prst="straightConnector1">
            <a:avLst/>
          </a:prstGeom>
          <a:ln w="44450">
            <a:tailEnd type="arrow"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p:cNvCxnSpPr/>
          <p:nvPr/>
        </p:nvCxnSpPr>
        <p:spPr>
          <a:xfrm flipV="1">
            <a:off x="10710545" y="1325245"/>
            <a:ext cx="10160" cy="648335"/>
          </a:xfrm>
          <a:prstGeom prst="straightConnector1">
            <a:avLst/>
          </a:prstGeom>
          <a:ln w="47625">
            <a:tailEnd type="arrow" w="med" len="med"/>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sz="1800" dirty="0"/>
              <a:t>Pourquoi vous devez construire un système</a:t>
            </a:r>
            <a:r>
              <a:rPr lang="zh-CN" altLang="en-US" dirty="0"/>
              <a:t>（</a:t>
            </a:r>
            <a:r>
              <a:rPr lang="en-US" altLang="zh-CN" dirty="0" err="1"/>
              <a:t>Makefile</a:t>
            </a:r>
            <a:r>
              <a:rPr lang="zh-CN" altLang="en-US" dirty="0"/>
              <a:t>）</a:t>
            </a:r>
            <a:endParaRPr lang="en-US" altLang="zh-CN" dirty="0"/>
          </a:p>
        </p:txBody>
      </p:sp>
      <p:sp>
        <p:nvSpPr>
          <p:cNvPr id="3" name="Content Placeholder 2"/>
          <p:cNvSpPr>
            <a:spLocks noGrp="1"/>
          </p:cNvSpPr>
          <p:nvPr>
            <p:ph idx="1"/>
          </p:nvPr>
        </p:nvSpPr>
        <p:spPr>
          <a:xfrm>
            <a:off x="647700" y="1951355"/>
            <a:ext cx="10515600" cy="4351338"/>
          </a:xfrm>
        </p:spPr>
        <p:txBody>
          <a:bodyPr>
            <a:normAutofit fontScale="45000" lnSpcReduction="20000"/>
          </a:bodyPr>
          <a:lstStyle/>
          <a:p>
            <a:r>
              <a:rPr lang="fr-FR" altLang="zh-CN" dirty="0"/>
              <a:t>Quand il y a de plus en plus de fichiers, il devient très gênant d’appeler les liens de compilation g++ un par un.
Alors, inventez le programme </a:t>
            </a:r>
            <a:r>
              <a:rPr lang="fr-FR" altLang="zh-CN" dirty="0" err="1"/>
              <a:t>make</a:t>
            </a:r>
            <a:r>
              <a:rPr lang="fr-FR" altLang="zh-CN" dirty="0"/>
              <a:t>, il vous suffit d’écrire les dépendances entre les différents fichiers et les règles de génération de chaque fichier.
&gt; faire </a:t>
            </a:r>
            <a:r>
              <a:rPr lang="fr-FR" altLang="zh-CN" dirty="0" err="1"/>
              <a:t>a.out</a:t>
            </a:r>
            <a:r>
              <a:rPr lang="fr-FR" altLang="zh-CN" dirty="0"/>
              <a:t>
En cliquant sur cette commande, vous pouvez générer le fichier exécutable </a:t>
            </a:r>
            <a:r>
              <a:rPr lang="fr-FR" altLang="zh-CN" dirty="0" err="1"/>
              <a:t>a.out</a:t>
            </a:r>
            <a:r>
              <a:rPr lang="fr-FR" altLang="zh-CN" dirty="0"/>
              <a:t>.
Par rapport à l’écriture du processus de génération complet directement avec un seul script, faites indique les avantages des dépendances:</a:t>
            </a:r>
          </a:p>
          <a:p>
            <a:pPr marL="457200" indent="-457200">
              <a:buAutoNum type="arabicPeriod"/>
            </a:pPr>
            <a:r>
              <a:rPr lang="fr-FR" altLang="zh-CN" dirty="0">
                <a:sym typeface="+mn-ea"/>
              </a:rPr>
              <a:t>Lorsque le hello.cpp est mis à jour, seul </a:t>
            </a:r>
            <a:r>
              <a:rPr lang="fr-FR" altLang="zh-CN" dirty="0" err="1">
                <a:sym typeface="+mn-ea"/>
              </a:rPr>
              <a:t>hello.o</a:t>
            </a:r>
            <a:r>
              <a:rPr lang="fr-FR" altLang="zh-CN" dirty="0">
                <a:sym typeface="+mn-ea"/>
              </a:rPr>
              <a:t> est recompilé et il n’est pas nécessaire de recompiler </a:t>
            </a:r>
            <a:r>
              <a:rPr lang="fr-FR" altLang="zh-CN" dirty="0" err="1">
                <a:sym typeface="+mn-ea"/>
              </a:rPr>
              <a:t>main.o</a:t>
            </a:r>
            <a:r>
              <a:rPr lang="fr-FR" altLang="zh-CN" dirty="0">
                <a:sym typeface="+mn-ea"/>
              </a:rPr>
              <a:t>.</a:t>
            </a:r>
          </a:p>
          <a:p>
            <a:pPr marL="457200" indent="-457200">
              <a:buAutoNum type="arabicPeriod"/>
            </a:pPr>
            <a:r>
              <a:rPr lang="fr-FR" altLang="zh-CN" dirty="0">
                <a:sym typeface="+mn-ea"/>
              </a:rPr>
              <a:t>Possibilité d’initier automatiquement des compilations de hello.cpp et .</a:t>
            </a:r>
            <a:r>
              <a:rPr lang="fr-FR" altLang="zh-CN" dirty="0" err="1">
                <a:sym typeface="+mn-ea"/>
              </a:rPr>
              <a:t>cpp</a:t>
            </a:r>
            <a:r>
              <a:rPr lang="fr-FR" altLang="zh-CN" dirty="0">
                <a:sym typeface="+mn-ea"/>
              </a:rPr>
              <a:t> principal en parallèle, accélérant la compilation (</a:t>
            </a:r>
            <a:r>
              <a:rPr lang="fr-FR" altLang="zh-CN" dirty="0" err="1">
                <a:sym typeface="+mn-ea"/>
              </a:rPr>
              <a:t>make</a:t>
            </a:r>
            <a:r>
              <a:rPr lang="fr-FR" altLang="zh-CN" dirty="0">
                <a:sym typeface="+mn-ea"/>
              </a:rPr>
              <a:t> -j)</a:t>
            </a:r>
            <a:r>
              <a:rPr lang="zh-CN" altLang="en-US" dirty="0">
                <a:sym typeface="+mn-ea"/>
              </a:rPr>
              <a:t>。</a:t>
            </a:r>
          </a:p>
          <a:p>
            <a:pPr marL="457200" indent="-457200">
              <a:buAutoNum type="arabicPeriod"/>
            </a:pPr>
            <a:r>
              <a:rPr lang="fr-FR" altLang="zh-CN" dirty="0">
                <a:sym typeface="+mn-ea"/>
              </a:rPr>
              <a:t>Règles de génération par lots avec des caractères génériques pour éviter de répéter les commandes g++ (%.o: %.</a:t>
            </a:r>
            <a:r>
              <a:rPr lang="fr-FR" altLang="zh-CN" dirty="0" err="1">
                <a:sym typeface="+mn-ea"/>
              </a:rPr>
              <a:t>cpp</a:t>
            </a:r>
            <a:r>
              <a:rPr lang="fr-FR" altLang="zh-CN" dirty="0">
                <a:sym typeface="+mn-ea"/>
              </a:rPr>
              <a:t>) pour chaque .</a:t>
            </a:r>
            <a:r>
              <a:rPr lang="fr-FR" altLang="zh-CN" dirty="0" err="1">
                <a:sym typeface="+mn-ea"/>
              </a:rPr>
              <a:t>cpp</a:t>
            </a:r>
            <a:r>
              <a:rPr lang="fr-FR" altLang="zh-CN" dirty="0">
                <a:sym typeface="+mn-ea"/>
              </a:rPr>
              <a:t> et .o.</a:t>
            </a:r>
          </a:p>
          <a:p>
            <a:pPr>
              <a:buFont typeface="Arial" panose="020B0604020202020204" pitchFamily="34" charset="0"/>
              <a:buChar char="•"/>
            </a:pPr>
            <a:r>
              <a:rPr lang="fr-FR" altLang="zh-CN" dirty="0">
                <a:sym typeface="+mn-ea"/>
              </a:rPr>
              <a:t>Mais les inconvénients sont également évidents:</a:t>
            </a:r>
          </a:p>
          <a:p>
            <a:pPr marL="457200" indent="-457200">
              <a:buAutoNum type="arabicPeriod"/>
            </a:pPr>
            <a:r>
              <a:rPr lang="fr-FR" altLang="zh-CN" dirty="0" err="1">
                <a:sym typeface="+mn-ea"/>
              </a:rPr>
              <a:t>Make</a:t>
            </a:r>
            <a:r>
              <a:rPr lang="fr-FR" altLang="zh-CN" dirty="0">
                <a:sym typeface="+mn-ea"/>
              </a:rPr>
              <a:t> est générique sur les systèmes de type Unix, mais pas sous Windows.</a:t>
            </a:r>
          </a:p>
          <a:p>
            <a:pPr marL="457200" indent="-457200">
              <a:buAutoNum type="arabicPeriod"/>
            </a:pPr>
            <a:r>
              <a:rPr lang="fr-FR" altLang="zh-CN" dirty="0">
                <a:sym typeface="+mn-ea"/>
              </a:rPr>
              <a:t>La nécessité d’indiquer avec précision les dépendances entre chaque projet est un casse-tête lorsque vous avez des fichiers d’en-tête.
La syntaxe pour </a:t>
            </a:r>
            <a:r>
              <a:rPr lang="fr-FR" altLang="zh-CN" dirty="0" err="1">
                <a:sym typeface="+mn-ea"/>
              </a:rPr>
              <a:t>make</a:t>
            </a:r>
            <a:r>
              <a:rPr lang="fr-FR" altLang="zh-CN" dirty="0">
                <a:sym typeface="+mn-ea"/>
              </a:rPr>
              <a:t> est très simple, contrairement à </a:t>
            </a:r>
            <a:r>
              <a:rPr lang="fr-FR" altLang="zh-CN" dirty="0" err="1">
                <a:sym typeface="+mn-ea"/>
              </a:rPr>
              <a:t>shell</a:t>
            </a:r>
            <a:r>
              <a:rPr lang="fr-FR" altLang="zh-CN" dirty="0">
                <a:sym typeface="+mn-ea"/>
              </a:rPr>
              <a:t> ou Python, qui peuvent faire beaucoup de jugements et ainsi de suite.
Différents compilateurs ont des règles d’indicateur différentes et les paramètres préparés pour g++ peuvent ne pas s’appliquer à MSVC.</a:t>
            </a:r>
            <a:endParaRPr lang="zh-CN" altLang="en-US" dirty="0">
              <a:sym typeface="+mn-ea"/>
            </a:endParaRPr>
          </a:p>
        </p:txBody>
      </p:sp>
      <p:pic>
        <p:nvPicPr>
          <p:cNvPr id="4" name="Picture 3" descr="gnumake-OIP-C"/>
          <p:cNvPicPr>
            <a:picLocks noChangeAspect="1"/>
          </p:cNvPicPr>
          <p:nvPr/>
        </p:nvPicPr>
        <p:blipFill>
          <a:blip r:embed="rId2"/>
          <a:stretch>
            <a:fillRect/>
          </a:stretch>
        </p:blipFill>
        <p:spPr>
          <a:xfrm>
            <a:off x="8289925" y="0"/>
            <a:ext cx="3902075" cy="1951355"/>
          </a:xfrm>
          <a:prstGeom prst="rect">
            <a:avLst/>
          </a:prstGeom>
        </p:spPr>
      </p:pic>
      <p:pic>
        <p:nvPicPr>
          <p:cNvPr id="5" name="Picture 4"/>
          <p:cNvPicPr>
            <a:picLocks noChangeAspect="1"/>
          </p:cNvPicPr>
          <p:nvPr/>
        </p:nvPicPr>
        <p:blipFill>
          <a:blip r:embed="rId3"/>
          <a:stretch>
            <a:fillRect/>
          </a:stretch>
        </p:blipFill>
        <p:spPr>
          <a:xfrm>
            <a:off x="8961120" y="4960620"/>
            <a:ext cx="3230880" cy="18973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v2-49a45b8c622434dbf79463ccab9fa627_1440w"/>
          <p:cNvPicPr>
            <a:picLocks noChangeAspect="1"/>
          </p:cNvPicPr>
          <p:nvPr/>
        </p:nvPicPr>
        <p:blipFill>
          <a:blip r:embed="rId2"/>
          <a:stretch>
            <a:fillRect/>
          </a:stretch>
        </p:blipFill>
        <p:spPr>
          <a:xfrm>
            <a:off x="10194290" y="5326380"/>
            <a:ext cx="1844675" cy="1045210"/>
          </a:xfrm>
          <a:prstGeom prst="rect">
            <a:avLst/>
          </a:prstGeom>
        </p:spPr>
      </p:pic>
      <p:sp>
        <p:nvSpPr>
          <p:cNvPr id="2" name="Title 1"/>
          <p:cNvSpPr>
            <a:spLocks noGrp="1"/>
          </p:cNvSpPr>
          <p:nvPr>
            <p:ph type="title"/>
          </p:nvPr>
        </p:nvSpPr>
        <p:spPr/>
        <p:txBody>
          <a:bodyPr/>
          <a:lstStyle/>
          <a:p>
            <a:r>
              <a:rPr lang="zh-CN" altLang="en-US" dirty="0"/>
              <a:t>（</a:t>
            </a:r>
            <a:r>
              <a:rPr lang="en-US" altLang="zh-CN" dirty="0" err="1"/>
              <a:t>CMake</a:t>
            </a:r>
            <a:r>
              <a:rPr lang="zh-CN" altLang="en-US" dirty="0"/>
              <a:t>）</a:t>
            </a:r>
            <a:endParaRPr lang="en-US" altLang="zh-CN" dirty="0"/>
          </a:p>
        </p:txBody>
      </p:sp>
      <p:sp>
        <p:nvSpPr>
          <p:cNvPr id="3" name="Content Placeholder 2"/>
          <p:cNvSpPr>
            <a:spLocks noGrp="1"/>
          </p:cNvSpPr>
          <p:nvPr>
            <p:ph idx="1"/>
          </p:nvPr>
        </p:nvSpPr>
        <p:spPr/>
        <p:txBody>
          <a:bodyPr>
            <a:normAutofit fontScale="55000" lnSpcReduction="20000"/>
          </a:bodyPr>
          <a:lstStyle/>
          <a:p>
            <a:r>
              <a:rPr lang="fr-FR" altLang="zh-CN" dirty="0"/>
              <a:t>Afin de résoudre les problèmes de fabrication ci-dessus, </a:t>
            </a:r>
            <a:r>
              <a:rPr lang="fr-FR" altLang="zh-CN" dirty="0" err="1"/>
              <a:t>CMake</a:t>
            </a:r>
            <a:r>
              <a:rPr lang="fr-FR" altLang="zh-CN" dirty="0"/>
              <a:t> multiplateforme a vu le jour!
</a:t>
            </a:r>
            <a:r>
              <a:rPr lang="fr-FR" altLang="zh-CN" dirty="0" err="1"/>
              <a:t>Make</a:t>
            </a:r>
            <a:r>
              <a:rPr lang="fr-FR" altLang="zh-CN" dirty="0"/>
              <a:t> est générique sur les systèmes de type Unix, mais pas sous Windows.
Il suffit d’écrire un .txt </a:t>
            </a:r>
            <a:r>
              <a:rPr lang="fr-FR" altLang="zh-CN" dirty="0" err="1"/>
              <a:t>CMakeLists</a:t>
            </a:r>
            <a:r>
              <a:rPr lang="fr-FR" altLang="zh-CN" dirty="0"/>
              <a:t> pour générer le système de </a:t>
            </a:r>
            <a:r>
              <a:rPr lang="fr-FR" altLang="zh-CN" dirty="0" err="1"/>
              <a:t>build</a:t>
            </a:r>
            <a:r>
              <a:rPr lang="fr-FR" altLang="zh-CN" dirty="0"/>
              <a:t> pris en charge par le système actuel lorsqu’il est appelé.
La nécessité d’indiquer avec précision les dépendances entre chaque projet est un casse-tête lorsque vous avez des fichiers d’en-tête.
</a:t>
            </a:r>
            <a:r>
              <a:rPr lang="fr-FR" altLang="zh-CN" dirty="0" err="1"/>
              <a:t>CMake</a:t>
            </a:r>
            <a:r>
              <a:rPr lang="fr-FR" altLang="zh-CN" dirty="0"/>
              <a:t> peut détecter automatiquement les dépendances entre les fichiers source et d’en-tête et les exporter vers </a:t>
            </a:r>
            <a:r>
              <a:rPr lang="fr-FR" altLang="zh-CN" dirty="0" err="1"/>
              <a:t>Makefile</a:t>
            </a:r>
            <a:r>
              <a:rPr lang="fr-FR" altLang="zh-CN" dirty="0"/>
              <a:t>.
La syntaxe pour </a:t>
            </a:r>
            <a:r>
              <a:rPr lang="fr-FR" altLang="zh-CN" dirty="0" err="1"/>
              <a:t>make</a:t>
            </a:r>
            <a:r>
              <a:rPr lang="fr-FR" altLang="zh-CN" dirty="0"/>
              <a:t> est très simple, contrairement à </a:t>
            </a:r>
            <a:r>
              <a:rPr lang="fr-FR" altLang="zh-CN" dirty="0" err="1"/>
              <a:t>shell</a:t>
            </a:r>
            <a:r>
              <a:rPr lang="fr-FR" altLang="zh-CN" dirty="0"/>
              <a:t> ou Python, qui peuvent faire beaucoup de jugements et ainsi de suite.
</a:t>
            </a:r>
            <a:r>
              <a:rPr lang="fr-FR" altLang="zh-CN" dirty="0" err="1"/>
              <a:t>CMake</a:t>
            </a:r>
            <a:r>
              <a:rPr lang="fr-FR" altLang="zh-CN" dirty="0"/>
              <a:t> a une syntaxe relativement avancée et les fonctions intégrées peuvent gérer des exigences courantes telles que configurer et installer.
Différents compilateurs ont des règles d’indicateur différentes et les paramètres préparés pour g++ peuvent ne pas s’appliquer à MSVC.
</a:t>
            </a:r>
            <a:r>
              <a:rPr lang="fr-FR" altLang="zh-CN" dirty="0" err="1"/>
              <a:t>CMake</a:t>
            </a:r>
            <a:r>
              <a:rPr lang="fr-FR" altLang="zh-CN" dirty="0"/>
              <a:t> peut détecter automatiquement les indicateurs à ajouter au compilateur actuel. </a:t>
            </a:r>
            <a:r>
              <a:rPr lang="fr-FR" altLang="zh-CN" dirty="0" err="1"/>
              <a:t>OpenMP</a:t>
            </a:r>
            <a:r>
              <a:rPr lang="fr-FR" altLang="zh-CN" dirty="0"/>
              <a:t>, par exemple, n’a besoin que de spécifier </a:t>
            </a:r>
            <a:r>
              <a:rPr lang="fr-FR" altLang="zh-CN" dirty="0" err="1"/>
              <a:t>target_link_libraries</a:t>
            </a:r>
            <a:r>
              <a:rPr lang="fr-FR" altLang="zh-CN" dirty="0"/>
              <a:t> (</a:t>
            </a:r>
            <a:r>
              <a:rPr lang="fr-FR" altLang="zh-CN" dirty="0" err="1"/>
              <a:t>a.out</a:t>
            </a:r>
            <a:r>
              <a:rPr lang="fr-FR" altLang="zh-CN" dirty="0"/>
              <a:t> </a:t>
            </a:r>
            <a:r>
              <a:rPr lang="fr-FR" altLang="zh-CN" dirty="0" err="1"/>
              <a:t>OpenMP</a:t>
            </a:r>
            <a:r>
              <a:rPr lang="fr-FR" altLang="zh-CN" dirty="0"/>
              <a:t>::</a:t>
            </a:r>
            <a:r>
              <a:rPr lang="fr-FR" altLang="zh-CN" dirty="0" err="1"/>
              <a:t>OpenMP_CXX</a:t>
            </a:r>
            <a:r>
              <a:rPr lang="fr-FR" altLang="zh-CN" dirty="0"/>
              <a:t>) dans le .txt </a:t>
            </a:r>
            <a:r>
              <a:rPr lang="fr-FR" altLang="zh-CN" dirty="0" err="1"/>
              <a:t>CMakeLists</a:t>
            </a:r>
            <a:r>
              <a:rPr lang="fr-FR" altLang="zh-CN" dirty="0"/>
              <a:t>.
</a:t>
            </a:r>
            <a:endParaRPr lang="zh-CN" altLang="en-US" dirty="0">
              <a:solidFill>
                <a:schemeClr val="tx1">
                  <a:lumMod val="75000"/>
                  <a:lumOff val="25000"/>
                </a:schemeClr>
              </a:solidFill>
              <a:effectLst/>
              <a:uFillTx/>
              <a:sym typeface="+mn-ea"/>
            </a:endParaRPr>
          </a:p>
        </p:txBody>
      </p:sp>
      <p:pic>
        <p:nvPicPr>
          <p:cNvPr id="4" name="Picture 3"/>
          <p:cNvPicPr>
            <a:picLocks noChangeAspect="1"/>
          </p:cNvPicPr>
          <p:nvPr/>
        </p:nvPicPr>
        <p:blipFill>
          <a:blip r:embed="rId3"/>
          <a:stretch>
            <a:fillRect/>
          </a:stretch>
        </p:blipFill>
        <p:spPr>
          <a:xfrm>
            <a:off x="6496050" y="758825"/>
            <a:ext cx="4667250" cy="590550"/>
          </a:xfrm>
          <a:prstGeom prst="rect">
            <a:avLst/>
          </a:prstGeom>
        </p:spPr>
      </p:pic>
      <p:sp>
        <p:nvSpPr>
          <p:cNvPr id="5" name="Text Box 4"/>
          <p:cNvSpPr txBox="1"/>
          <p:nvPr/>
        </p:nvSpPr>
        <p:spPr>
          <a:xfrm>
            <a:off x="6623353" y="1590675"/>
            <a:ext cx="2849578" cy="523220"/>
          </a:xfrm>
          <a:prstGeom prst="rect">
            <a:avLst/>
          </a:prstGeom>
          <a:noFill/>
        </p:spPr>
        <p:txBody>
          <a:bodyPr wrap="square" rtlCol="0">
            <a:spAutoFit/>
          </a:bodyPr>
          <a:lstStyle/>
          <a:p>
            <a:r>
              <a:rPr lang="fr-FR" altLang="zh-CN" sz="1400" dirty="0">
                <a:solidFill>
                  <a:schemeClr val="accent1"/>
                </a:solidFill>
                <a:effectLst>
                  <a:outerShdw blurRad="38100" dist="25400" dir="5400000" algn="ctr" rotWithShape="0">
                    <a:srgbClr val="6E747A">
                      <a:alpha val="43000"/>
                    </a:srgbClr>
                  </a:outerShdw>
                </a:effectLst>
              </a:rPr>
              <a:t>Le fichier exécutable en sortie
</a:t>
            </a:r>
            <a:endParaRPr lang="zh-CN" altLang="en-US" sz="1400" dirty="0">
              <a:solidFill>
                <a:schemeClr val="accent1"/>
              </a:solidFill>
              <a:effectLst>
                <a:outerShdw blurRad="38100" dist="25400" dir="5400000" algn="ctr" rotWithShape="0">
                  <a:srgbClr val="6E747A">
                    <a:alpha val="43000"/>
                  </a:srgbClr>
                </a:outerShdw>
              </a:effectLst>
            </a:endParaRPr>
          </a:p>
        </p:txBody>
      </p:sp>
      <p:cxnSp>
        <p:nvCxnSpPr>
          <p:cNvPr id="6" name="Straight Arrow Connector 5"/>
          <p:cNvCxnSpPr>
            <a:cxnSpLocks/>
            <a:stCxn id="5" idx="0"/>
          </p:cNvCxnSpPr>
          <p:nvPr/>
        </p:nvCxnSpPr>
        <p:spPr>
          <a:xfrm flipV="1">
            <a:off x="8048142" y="1242061"/>
            <a:ext cx="568808" cy="348614"/>
          </a:xfrm>
          <a:prstGeom prst="straightConnector1">
            <a:avLst/>
          </a:prstGeom>
          <a:ln w="34925">
            <a:tailEnd type="arrow" w="med" len="med"/>
          </a:ln>
        </p:spPr>
        <p:style>
          <a:lnRef idx="3">
            <a:schemeClr val="accent5"/>
          </a:lnRef>
          <a:fillRef idx="0">
            <a:schemeClr val="accent5"/>
          </a:fillRef>
          <a:effectRef idx="2">
            <a:schemeClr val="accent5"/>
          </a:effectRef>
          <a:fontRef idx="minor">
            <a:schemeClr val="tx1"/>
          </a:fontRef>
        </p:style>
      </p:cxnSp>
      <p:sp>
        <p:nvSpPr>
          <p:cNvPr id="7" name="Text Box 6"/>
          <p:cNvSpPr txBox="1"/>
          <p:nvPr/>
        </p:nvSpPr>
        <p:spPr>
          <a:xfrm>
            <a:off x="9347835" y="1657350"/>
            <a:ext cx="2979632" cy="523220"/>
          </a:xfrm>
          <a:prstGeom prst="rect">
            <a:avLst/>
          </a:prstGeom>
          <a:noFill/>
        </p:spPr>
        <p:txBody>
          <a:bodyPr wrap="square" rtlCol="0">
            <a:spAutoFit/>
          </a:bodyPr>
          <a:lstStyle/>
          <a:p>
            <a:r>
              <a:rPr lang="fr-FR" altLang="zh-CN" sz="1400" dirty="0">
                <a:solidFill>
                  <a:schemeClr val="accent1"/>
                </a:solidFill>
                <a:effectLst>
                  <a:outerShdw blurRad="38100" dist="25400" dir="5400000" algn="ctr" rotWithShape="0">
                    <a:srgbClr val="6E747A">
                      <a:alpha val="43000"/>
                    </a:srgbClr>
                  </a:outerShdw>
                </a:effectLst>
              </a:rPr>
              <a:t>Entrez plusieurs fichiers sources
</a:t>
            </a:r>
            <a:endParaRPr lang="en-US" altLang="zh-CN" sz="1400" dirty="0">
              <a:solidFill>
                <a:schemeClr val="accent1"/>
              </a:solidFill>
              <a:effectLst>
                <a:outerShdw blurRad="38100" dist="25400" dir="5400000" algn="ctr" rotWithShape="0">
                  <a:srgbClr val="6E747A">
                    <a:alpha val="43000"/>
                  </a:srgbClr>
                </a:outerShdw>
              </a:effectLst>
            </a:endParaRPr>
          </a:p>
        </p:txBody>
      </p:sp>
      <p:cxnSp>
        <p:nvCxnSpPr>
          <p:cNvPr id="11" name="Straight Arrow Connector 10"/>
          <p:cNvCxnSpPr/>
          <p:nvPr/>
        </p:nvCxnSpPr>
        <p:spPr>
          <a:xfrm flipV="1">
            <a:off x="10194290" y="1292860"/>
            <a:ext cx="403225" cy="364490"/>
          </a:xfrm>
          <a:prstGeom prst="straightConnector1">
            <a:avLst/>
          </a:prstGeom>
          <a:ln w="38100">
            <a:tailEnd type="arrow" w="med" len="med"/>
          </a:ln>
        </p:spPr>
        <p:style>
          <a:lnRef idx="3">
            <a:schemeClr val="accent5"/>
          </a:lnRef>
          <a:fillRef idx="0">
            <a:schemeClr val="accent5"/>
          </a:fillRef>
          <a:effectRef idx="2">
            <a:schemeClr val="accent5"/>
          </a:effectRef>
          <a:fontRef idx="minor">
            <a:schemeClr val="tx1"/>
          </a:fontRef>
        </p:style>
      </p:cxnSp>
      <p:cxnSp>
        <p:nvCxnSpPr>
          <p:cNvPr id="12" name="Straight Arrow Connector 11"/>
          <p:cNvCxnSpPr/>
          <p:nvPr/>
        </p:nvCxnSpPr>
        <p:spPr>
          <a:xfrm flipH="1" flipV="1">
            <a:off x="9604375" y="1313180"/>
            <a:ext cx="589915" cy="344170"/>
          </a:xfrm>
          <a:prstGeom prst="straightConnector1">
            <a:avLst/>
          </a:prstGeom>
          <a:ln w="34925">
            <a:tailEnd type="arrow" w="med" len="med"/>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CMake</a:t>
            </a:r>
            <a:r>
              <a:rPr lang="fr-FR" dirty="0"/>
              <a:t> Appel de ligne de commande</a:t>
            </a:r>
            <a:endParaRPr lang="zh-CN" altLang="en-US" dirty="0"/>
          </a:p>
        </p:txBody>
      </p:sp>
      <p:sp>
        <p:nvSpPr>
          <p:cNvPr id="3" name="Content Placeholder 2"/>
          <p:cNvSpPr>
            <a:spLocks noGrp="1"/>
          </p:cNvSpPr>
          <p:nvPr>
            <p:ph idx="1"/>
          </p:nvPr>
        </p:nvSpPr>
        <p:spPr>
          <a:xfrm>
            <a:off x="647700" y="1825625"/>
            <a:ext cx="8997315" cy="4351338"/>
          </a:xfrm>
        </p:spPr>
        <p:txBody>
          <a:bodyPr/>
          <a:lstStyle/>
          <a:p>
            <a:r>
              <a:rPr lang="fr-FR" altLang="zh-CN" sz="1800" dirty="0"/>
              <a:t>Lisez la CMakeLists.txt du répertoire actuel et générez </a:t>
            </a:r>
            <a:r>
              <a:rPr lang="fr-FR" altLang="zh-CN" sz="1800" dirty="0" err="1"/>
              <a:t>build</a:t>
            </a:r>
            <a:r>
              <a:rPr lang="fr-FR" altLang="zh-CN" sz="1800" dirty="0"/>
              <a:t>/</a:t>
            </a:r>
            <a:r>
              <a:rPr lang="fr-FR" altLang="zh-CN" sz="1800" dirty="0" err="1"/>
              <a:t>Makefile</a:t>
            </a:r>
            <a:r>
              <a:rPr lang="fr-FR" altLang="zh-CN" sz="1800" dirty="0"/>
              <a:t> sous le dossier </a:t>
            </a:r>
            <a:r>
              <a:rPr lang="fr-FR" altLang="zh-CN" sz="1800" dirty="0" err="1"/>
              <a:t>build</a:t>
            </a:r>
            <a:r>
              <a:rPr lang="fr-FR" altLang="zh-CN" sz="1800" dirty="0"/>
              <a:t> :
&gt; </a:t>
            </a:r>
            <a:r>
              <a:rPr lang="fr-FR" altLang="zh-CN" sz="1800" dirty="0" err="1"/>
              <a:t>cmake</a:t>
            </a:r>
            <a:r>
              <a:rPr lang="fr-FR" altLang="zh-CN" sz="1800" dirty="0"/>
              <a:t> -B construire
Laissez faire la lecture </a:t>
            </a:r>
            <a:r>
              <a:rPr lang="fr-FR" altLang="zh-CN" sz="1800" dirty="0" err="1"/>
              <a:t>build</a:t>
            </a:r>
            <a:r>
              <a:rPr lang="fr-FR" altLang="zh-CN" sz="1800" dirty="0"/>
              <a:t>/</a:t>
            </a:r>
            <a:r>
              <a:rPr lang="fr-FR" altLang="zh-CN" sz="1800" dirty="0" err="1"/>
              <a:t>Makefile</a:t>
            </a:r>
            <a:r>
              <a:rPr lang="fr-FR" altLang="zh-CN" sz="1800" dirty="0"/>
              <a:t> et commencez à construire </a:t>
            </a:r>
            <a:r>
              <a:rPr lang="fr-FR" altLang="zh-CN" sz="1800" dirty="0" err="1"/>
              <a:t>a.out</a:t>
            </a:r>
            <a:r>
              <a:rPr lang="fr-FR" altLang="zh-CN" sz="1800" dirty="0"/>
              <a:t>:
&gt; faire -C construire
La commande suivante est équivalente à la précédente, mais plus multiplateforme :
&gt; </a:t>
            </a:r>
            <a:r>
              <a:rPr lang="fr-FR" altLang="zh-CN" sz="1800" dirty="0" err="1"/>
              <a:t>cmake</a:t>
            </a:r>
            <a:r>
              <a:rPr lang="fr-FR" altLang="zh-CN" sz="1800" dirty="0"/>
              <a:t> --</a:t>
            </a:r>
            <a:r>
              <a:rPr lang="fr-FR" altLang="zh-CN" sz="1800" dirty="0" err="1"/>
              <a:t>build</a:t>
            </a:r>
            <a:r>
              <a:rPr lang="fr-FR" altLang="zh-CN" sz="1800" dirty="0"/>
              <a:t> </a:t>
            </a:r>
            <a:r>
              <a:rPr lang="fr-FR" altLang="zh-CN" sz="1800" dirty="0" err="1"/>
              <a:t>build</a:t>
            </a:r>
            <a:r>
              <a:rPr lang="fr-FR" altLang="zh-CN" sz="1800" dirty="0"/>
              <a:t>
Exécutez le fichier </a:t>
            </a:r>
            <a:r>
              <a:rPr lang="fr-FR" altLang="zh-CN" sz="1800" dirty="0" err="1"/>
              <a:t>a.out</a:t>
            </a:r>
            <a:r>
              <a:rPr lang="fr-FR" altLang="zh-CN" sz="1800" dirty="0"/>
              <a:t> généré :
&gt; </a:t>
            </a:r>
            <a:r>
              <a:rPr lang="fr-FR" altLang="zh-CN" sz="1800" dirty="0" err="1"/>
              <a:t>build</a:t>
            </a:r>
            <a:r>
              <a:rPr lang="fr-FR" altLang="zh-CN" sz="1800" dirty="0"/>
              <a:t>/</a:t>
            </a:r>
            <a:r>
              <a:rPr lang="fr-FR" altLang="zh-CN" sz="1800" dirty="0" err="1"/>
              <a:t>a.out</a:t>
            </a:r>
            <a:endParaRPr lang="en-US" altLang="zh-CN" dirty="0"/>
          </a:p>
        </p:txBody>
      </p:sp>
      <p:pic>
        <p:nvPicPr>
          <p:cNvPr id="4" name="Picture 3"/>
          <p:cNvPicPr>
            <a:picLocks noChangeAspect="1"/>
          </p:cNvPicPr>
          <p:nvPr/>
        </p:nvPicPr>
        <p:blipFill>
          <a:blip r:embed="rId2"/>
          <a:stretch>
            <a:fillRect/>
          </a:stretch>
        </p:blipFill>
        <p:spPr>
          <a:xfrm>
            <a:off x="6839585" y="4491990"/>
            <a:ext cx="5352415" cy="2366010"/>
          </a:xfrm>
          <a:prstGeom prst="rect">
            <a:avLst/>
          </a:prstGeom>
        </p:spPr>
      </p:pic>
      <p:pic>
        <p:nvPicPr>
          <p:cNvPr id="5" name="Picture 4"/>
          <p:cNvPicPr>
            <a:picLocks noChangeAspect="1"/>
          </p:cNvPicPr>
          <p:nvPr/>
        </p:nvPicPr>
        <p:blipFill>
          <a:blip r:embed="rId3"/>
          <a:stretch>
            <a:fillRect/>
          </a:stretch>
        </p:blipFill>
        <p:spPr>
          <a:xfrm>
            <a:off x="647700" y="5175250"/>
            <a:ext cx="4842510" cy="1002030"/>
          </a:xfrm>
          <a:prstGeom prst="rect">
            <a:avLst/>
          </a:prstGeom>
        </p:spPr>
      </p:pic>
      <p:pic>
        <p:nvPicPr>
          <p:cNvPr id="6" name="Picture 5" descr="cmakeloagetextR-C"/>
          <p:cNvPicPr>
            <a:picLocks noChangeAspect="1"/>
          </p:cNvPicPr>
          <p:nvPr/>
        </p:nvPicPr>
        <p:blipFill>
          <a:blip r:embed="rId4"/>
          <a:stretch>
            <a:fillRect/>
          </a:stretch>
        </p:blipFill>
        <p:spPr>
          <a:xfrm>
            <a:off x="9645015" y="0"/>
            <a:ext cx="2546985" cy="2202815"/>
          </a:xfrm>
          <a:prstGeom prst="rect">
            <a:avLst/>
          </a:prstGeom>
        </p:spPr>
      </p:pic>
      <p:cxnSp>
        <p:nvCxnSpPr>
          <p:cNvPr id="7" name="Straight Arrow Connector 6"/>
          <p:cNvCxnSpPr>
            <a:stCxn id="5" idx="3"/>
            <a:endCxn id="4" idx="1"/>
          </p:cNvCxnSpPr>
          <p:nvPr/>
        </p:nvCxnSpPr>
        <p:spPr>
          <a:xfrm flipV="1">
            <a:off x="5490210" y="5674995"/>
            <a:ext cx="1349375" cy="1270"/>
          </a:xfrm>
          <a:prstGeom prst="straightConnector1">
            <a:avLst/>
          </a:prstGeom>
          <a:ln w="50800">
            <a:tailEnd type="arrow" w="med" len="med"/>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4838065" y="170180"/>
            <a:ext cx="3234690" cy="1502410"/>
          </a:xfrm>
          <a:prstGeom prst="roundRect">
            <a:avLst>
              <a:gd name="adj" fmla="val 2819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fr-FR" altLang="zh-CN" dirty="0">
                <a:sym typeface="+mn-ea"/>
              </a:rPr>
              <a:t>Pourquoi ?</a:t>
            </a:r>
            <a:r>
              <a:rPr lang="zh-CN" altLang="fr-FR" dirty="0">
                <a:sym typeface="+mn-ea"/>
              </a:rPr>
              <a:t> </a:t>
            </a:r>
            <a:r>
              <a:rPr lang="fr-FR" altLang="zh-CN" dirty="0">
                <a:sym typeface="+mn-ea"/>
              </a:rPr>
              <a:t>(</a:t>
            </a:r>
            <a:r>
              <a:rPr lang="en-US" altLang="zh-CN" dirty="0">
                <a:sym typeface="+mn-ea"/>
              </a:rPr>
              <a:t>library</a:t>
            </a:r>
            <a:r>
              <a:rPr lang="zh-CN" altLang="en-US" dirty="0">
                <a:sym typeface="+mn-ea"/>
              </a:rPr>
              <a:t>）</a:t>
            </a:r>
            <a:endParaRPr lang="en-US" dirty="0"/>
          </a:p>
        </p:txBody>
      </p:sp>
      <p:sp>
        <p:nvSpPr>
          <p:cNvPr id="3" name="Content Placeholder 2"/>
          <p:cNvSpPr>
            <a:spLocks noGrp="1"/>
          </p:cNvSpPr>
          <p:nvPr>
            <p:ph idx="1"/>
          </p:nvPr>
        </p:nvSpPr>
        <p:spPr/>
        <p:txBody>
          <a:bodyPr>
            <a:normAutofit fontScale="70000" lnSpcReduction="20000"/>
          </a:bodyPr>
          <a:lstStyle/>
          <a:p>
            <a:r>
              <a:rPr lang="fr-FR" altLang="zh-CN" dirty="0">
                <a:sym typeface="+mn-ea"/>
              </a:rPr>
              <a:t>Parfois, nous avons plusieurs exécutables, et certaines des fonctions utilisées par eux sont les mêmes, et nous voulons faire de ces fonctions communes une bibliothèque afin que tout le monde puisse les partager ensemble.
Les fonctions d’une bibliothèque peuvent être appelées par des exécutables ou par d’autres fichiers de bibliothèque.
Les fichiers de bibliothèque sont divisés en fichiers de bibliothèque statiques et fichiers de bibliothèque dynamiques.
Une bibliothèque statique équivaut à insérer du code directement dans l’exécutable résultant, ce qui entraîne une taille plus grande, mais un seul fichier est nécessaire pour s’exécuter.
Les bibliothèques dynamiques, en revanche, ne génèrent que des fonctions « stub » dans l’exécutable généré, et lorsque l’exécutable est chargé, il lit .dll fichiers dans le répertoire spécifié, les charge dans un emplacement inactif en mémoire et remplace l’adresse « </a:t>
            </a:r>
            <a:r>
              <a:rPr lang="fr-FR" altLang="zh-CN" dirty="0" err="1">
                <a:sym typeface="+mn-ea"/>
              </a:rPr>
              <a:t>stake</a:t>
            </a:r>
            <a:r>
              <a:rPr lang="fr-FR" altLang="zh-CN" dirty="0">
                <a:sym typeface="+mn-ea"/>
              </a:rPr>
              <a:t> » correspondante par l’adresse chargée, un processus appelé redirection. De cette façon, la fonction passera à l’adresse chargée dynamiquement lorsqu’elle est appelée.
Windows : exécutable avec le même répertoire, suivi de la variable d’environnement %PATH%
Linux : RPATH pour les exécutables au format </a:t>
            </a:r>
            <a:r>
              <a:rPr lang="fr-FR" altLang="zh-CN" dirty="0" err="1">
                <a:sym typeface="+mn-ea"/>
              </a:rPr>
              <a:t>elf</a:t>
            </a:r>
            <a:r>
              <a:rPr lang="fr-FR" altLang="zh-CN" dirty="0">
                <a:sym typeface="+mn-ea"/>
              </a:rPr>
              <a:t>, suivi de /</a:t>
            </a:r>
            <a:r>
              <a:rPr lang="fr-FR" altLang="zh-CN" dirty="0" err="1">
                <a:sym typeface="+mn-ea"/>
              </a:rPr>
              <a:t>usr</a:t>
            </a:r>
            <a:r>
              <a:rPr lang="fr-FR" altLang="zh-CN" dirty="0">
                <a:sym typeface="+mn-ea"/>
              </a:rPr>
              <a:t>/lib, etc.</a:t>
            </a:r>
            <a:endParaRPr lang="zh-CN" altLang="en-US" dirty="0">
              <a:solidFill>
                <a:schemeClr val="bg1">
                  <a:lumMod val="50000"/>
                </a:schemeClr>
              </a:solidFill>
              <a:sym typeface="+mn-ea"/>
            </a:endParaRPr>
          </a:p>
        </p:txBody>
      </p:sp>
      <p:pic>
        <p:nvPicPr>
          <p:cNvPr id="9" name="Picture 8" descr="1979254"/>
          <p:cNvPicPr>
            <a:picLocks noChangeAspect="1"/>
          </p:cNvPicPr>
          <p:nvPr/>
        </p:nvPicPr>
        <p:blipFill>
          <a:blip r:embed="rId2"/>
          <a:stretch>
            <a:fillRect/>
          </a:stretch>
        </p:blipFill>
        <p:spPr>
          <a:xfrm>
            <a:off x="9552305" y="258445"/>
            <a:ext cx="1351915" cy="1351915"/>
          </a:xfrm>
          <a:prstGeom prst="rect">
            <a:avLst/>
          </a:prstGeom>
        </p:spPr>
      </p:pic>
      <p:pic>
        <p:nvPicPr>
          <p:cNvPr id="10" name="Picture 9" descr="executablewinR-C"/>
          <p:cNvPicPr>
            <a:picLocks noChangeAspect="1"/>
          </p:cNvPicPr>
          <p:nvPr/>
        </p:nvPicPr>
        <p:blipFill>
          <a:blip r:embed="rId3"/>
          <a:stretch>
            <a:fillRect/>
          </a:stretch>
        </p:blipFill>
        <p:spPr>
          <a:xfrm>
            <a:off x="6640830" y="191135"/>
            <a:ext cx="1431925" cy="1446530"/>
          </a:xfrm>
          <a:prstGeom prst="rect">
            <a:avLst/>
          </a:prstGeom>
        </p:spPr>
      </p:pic>
      <p:cxnSp>
        <p:nvCxnSpPr>
          <p:cNvPr id="11" name="Straight Arrow Connector 10"/>
          <p:cNvCxnSpPr>
            <a:stCxn id="10" idx="3"/>
            <a:endCxn id="9" idx="1"/>
          </p:cNvCxnSpPr>
          <p:nvPr/>
        </p:nvCxnSpPr>
        <p:spPr>
          <a:xfrm>
            <a:off x="8072755" y="914400"/>
            <a:ext cx="1479550" cy="20320"/>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libwinlibrary2389262"/>
          <p:cNvPicPr>
            <a:picLocks noChangeAspect="1"/>
          </p:cNvPicPr>
          <p:nvPr/>
        </p:nvPicPr>
        <p:blipFill>
          <a:blip r:embed="rId4"/>
          <a:stretch>
            <a:fillRect/>
          </a:stretch>
        </p:blipFill>
        <p:spPr>
          <a:xfrm>
            <a:off x="4756150" y="361315"/>
            <a:ext cx="1126490" cy="1126490"/>
          </a:xfrm>
          <a:prstGeom prst="rect">
            <a:avLst/>
          </a:prstGeom>
        </p:spPr>
      </p:pic>
      <p:sp>
        <p:nvSpPr>
          <p:cNvPr id="14" name="Text Box 13"/>
          <p:cNvSpPr txBox="1"/>
          <p:nvPr/>
        </p:nvSpPr>
        <p:spPr>
          <a:xfrm>
            <a:off x="8154670" y="493440"/>
            <a:ext cx="1274708" cy="646331"/>
          </a:xfrm>
          <a:prstGeom prst="rect">
            <a:avLst/>
          </a:prstGeom>
          <a:noFill/>
        </p:spPr>
        <p:txBody>
          <a:bodyPr wrap="none" rtlCol="0">
            <a:spAutoFit/>
          </a:bodyPr>
          <a:lstStyle/>
          <a:p>
            <a:r>
              <a:rPr lang="fr-FR" altLang="zh-CN" dirty="0"/>
              <a:t>l’exécution
</a:t>
            </a:r>
            <a:endParaRPr lang="zh-CN" altLang="en-US" dirty="0"/>
          </a:p>
        </p:txBody>
      </p:sp>
      <p:cxnSp>
        <p:nvCxnSpPr>
          <p:cNvPr id="15" name="Straight Arrow Connector 14"/>
          <p:cNvCxnSpPr/>
          <p:nvPr/>
        </p:nvCxnSpPr>
        <p:spPr>
          <a:xfrm flipV="1">
            <a:off x="5661025" y="960755"/>
            <a:ext cx="1174750" cy="10160"/>
          </a:xfrm>
          <a:prstGeom prst="straightConnector1">
            <a:avLst/>
          </a:prstGeom>
          <a:ln w="28575" cmpd="sng">
            <a:solidFill>
              <a:srgbClr val="CC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a:off x="5450745" y="493440"/>
            <a:ext cx="1595309" cy="646331"/>
          </a:xfrm>
          <a:prstGeom prst="rect">
            <a:avLst/>
          </a:prstGeom>
          <a:noFill/>
        </p:spPr>
        <p:txBody>
          <a:bodyPr wrap="none" rtlCol="0">
            <a:spAutoFit/>
          </a:bodyPr>
          <a:lstStyle/>
          <a:p>
            <a:r>
              <a:rPr lang="fr-FR" altLang="zh-CN" dirty="0"/>
              <a:t>la compilation
</a:t>
            </a:r>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sym typeface="+mn-ea"/>
              </a:rPr>
              <a:t>Cmake</a:t>
            </a:r>
            <a:r>
              <a:rPr lang="en-US" altLang="zh-CN" dirty="0">
                <a:sym typeface="+mn-ea"/>
              </a:rPr>
              <a:t>: </a:t>
            </a:r>
            <a:r>
              <a:rPr lang="fr-FR" altLang="zh-CN" dirty="0">
                <a:sym typeface="+mn-ea"/>
              </a:rPr>
              <a:t>Bibliothèques statiques vs bibliothèques dynamiques</a:t>
            </a:r>
            <a:endParaRPr lang="en-US" altLang="zh-CN" dirty="0">
              <a:sym typeface="+mn-ea"/>
            </a:endParaRPr>
          </a:p>
        </p:txBody>
      </p:sp>
      <p:sp>
        <p:nvSpPr>
          <p:cNvPr id="3" name="Content Placeholder 2"/>
          <p:cNvSpPr>
            <a:spLocks noGrp="1"/>
          </p:cNvSpPr>
          <p:nvPr>
            <p:ph idx="1"/>
          </p:nvPr>
        </p:nvSpPr>
        <p:spPr>
          <a:xfrm>
            <a:off x="647700" y="1206961"/>
            <a:ext cx="10515600" cy="4351338"/>
          </a:xfrm>
        </p:spPr>
        <p:txBody>
          <a:bodyPr>
            <a:normAutofit fontScale="62500" lnSpcReduction="20000"/>
          </a:bodyPr>
          <a:lstStyle/>
          <a:p>
            <a:r>
              <a:rPr lang="fr-FR" altLang="zh-CN" dirty="0">
                <a:sym typeface="+mn-ea"/>
              </a:rPr>
              <a:t>En plus de </a:t>
            </a:r>
            <a:r>
              <a:rPr lang="fr-FR" altLang="zh-CN" dirty="0" err="1">
                <a:sym typeface="+mn-ea"/>
              </a:rPr>
              <a:t>add_executable</a:t>
            </a:r>
            <a:r>
              <a:rPr lang="fr-FR" altLang="zh-CN" dirty="0">
                <a:sym typeface="+mn-ea"/>
              </a:rPr>
              <a:t> pouvez générer des exécutables, </a:t>
            </a:r>
            <a:r>
              <a:rPr lang="fr-FR" altLang="zh-CN" dirty="0" err="1">
                <a:sym typeface="+mn-ea"/>
              </a:rPr>
              <a:t>CMake</a:t>
            </a:r>
            <a:r>
              <a:rPr lang="fr-FR" altLang="zh-CN" dirty="0">
                <a:sym typeface="+mn-ea"/>
              </a:rPr>
              <a:t> peut également générer des fichiers de bibliothèque via </a:t>
            </a:r>
            <a:r>
              <a:rPr lang="fr-FR" altLang="zh-CN" dirty="0" err="1">
                <a:sym typeface="+mn-ea"/>
              </a:rPr>
              <a:t>add_library</a:t>
            </a:r>
            <a:r>
              <a:rPr lang="fr-FR" altLang="zh-CN" dirty="0">
                <a:sym typeface="+mn-ea"/>
              </a:rPr>
              <a:t>.
</a:t>
            </a:r>
            <a:r>
              <a:rPr lang="fr-FR" altLang="zh-CN" dirty="0" err="1">
                <a:sym typeface="+mn-ea"/>
              </a:rPr>
              <a:t>Add_library</a:t>
            </a:r>
            <a:r>
              <a:rPr lang="fr-FR" altLang="zh-CN" dirty="0">
                <a:sym typeface="+mn-ea"/>
              </a:rPr>
              <a:t> syntaxe est à peu près la même que celle de </a:t>
            </a:r>
            <a:r>
              <a:rPr lang="fr-FR" altLang="zh-CN" dirty="0" err="1">
                <a:sym typeface="+mn-ea"/>
              </a:rPr>
              <a:t>add_executable</a:t>
            </a:r>
            <a:r>
              <a:rPr lang="fr-FR" altLang="zh-CN" dirty="0">
                <a:sym typeface="+mn-ea"/>
              </a:rPr>
              <a:t>, sauf qu’il doit spécifier s’il s’agit d’une bibliothèque dynamique ou d’une bibliothèque statique :
</a:t>
            </a:r>
            <a:r>
              <a:rPr lang="fr-FR" altLang="zh-CN" dirty="0" err="1">
                <a:sym typeface="+mn-ea"/>
              </a:rPr>
              <a:t>add_library</a:t>
            </a:r>
            <a:r>
              <a:rPr lang="fr-FR" altLang="zh-CN" dirty="0">
                <a:sym typeface="+mn-ea"/>
              </a:rPr>
              <a:t> (test STATIC source1.cpp source2.cpp) # génère la bibliothèque statique </a:t>
            </a:r>
            <a:r>
              <a:rPr lang="fr-FR" altLang="zh-CN" dirty="0" err="1">
                <a:sym typeface="+mn-ea"/>
              </a:rPr>
              <a:t>libtest.a</a:t>
            </a:r>
            <a:r>
              <a:rPr lang="fr-FR" altLang="zh-CN" dirty="0">
                <a:sym typeface="+mn-ea"/>
              </a:rPr>
              <a:t>
</a:t>
            </a:r>
            <a:r>
              <a:rPr lang="fr-FR" altLang="zh-CN" dirty="0" err="1">
                <a:sym typeface="+mn-ea"/>
              </a:rPr>
              <a:t>add_library</a:t>
            </a:r>
            <a:r>
              <a:rPr lang="fr-FR" altLang="zh-CN" dirty="0">
                <a:sym typeface="+mn-ea"/>
              </a:rPr>
              <a:t> (test SHARED source1.cpp source2.cpp) # Générer une bibliothèque dynamique libtest.so
Les bibliothèques dynamiques présentent de nombreux pièges, en particulier dans l’environnement Windows, et il est recommandé d’utiliser des bibliothèques statiques lorsque les débutants créent leurs propres bibliothèques.
Mais la plupart des bibliothèques fournies par d’autres sont utilisées comme bibliothèques dynamiques, et nous discuterons de la façon d’utiliser les bibliothèques d’autres personnes plus tard.
Après avoir créé une bibliothèque, pour l’utiliser dans un fichier exécutable, il vous suffit de :
</a:t>
            </a:r>
            <a:r>
              <a:rPr lang="fr-FR" altLang="zh-CN" dirty="0" err="1">
                <a:sym typeface="+mn-ea"/>
              </a:rPr>
              <a:t>target_link_libraries</a:t>
            </a:r>
            <a:r>
              <a:rPr lang="fr-FR" altLang="zh-CN" dirty="0">
                <a:sym typeface="+mn-ea"/>
              </a:rPr>
              <a:t> (</a:t>
            </a:r>
            <a:r>
              <a:rPr lang="fr-FR" altLang="zh-CN" dirty="0" err="1">
                <a:sym typeface="+mn-ea"/>
              </a:rPr>
              <a:t>myexec</a:t>
            </a:r>
            <a:r>
              <a:rPr lang="fr-FR" altLang="zh-CN" dirty="0">
                <a:sym typeface="+mn-ea"/>
              </a:rPr>
              <a:t> PUBLIC test) # liens vers la bibliothèque </a:t>
            </a:r>
            <a:r>
              <a:rPr lang="fr-FR" altLang="zh-CN" dirty="0" err="1">
                <a:sym typeface="+mn-ea"/>
              </a:rPr>
              <a:t>libtest.a</a:t>
            </a:r>
            <a:r>
              <a:rPr lang="fr-FR" altLang="zh-CN" dirty="0">
                <a:sym typeface="+mn-ea"/>
              </a:rPr>
              <a:t> vient d’être faite pour </a:t>
            </a:r>
            <a:r>
              <a:rPr lang="fr-FR" altLang="zh-CN" dirty="0" err="1">
                <a:sym typeface="+mn-ea"/>
              </a:rPr>
              <a:t>myexec</a:t>
            </a:r>
            <a:r>
              <a:rPr lang="fr-FR" altLang="zh-CN" dirty="0">
                <a:sym typeface="+mn-ea"/>
              </a:rPr>
              <a:t>
La signification de PUBLIC sera expliquée plus tard (il existe de nombreux modificateurs de majuscules de ce type dans </a:t>
            </a:r>
            <a:r>
              <a:rPr lang="fr-FR" altLang="zh-CN" dirty="0" err="1">
                <a:sym typeface="+mn-ea"/>
              </a:rPr>
              <a:t>CMake</a:t>
            </a:r>
            <a:r>
              <a:rPr lang="fr-FR" altLang="zh-CN" dirty="0">
                <a:sym typeface="+mn-ea"/>
              </a:rPr>
              <a:t>)
</a:t>
            </a:r>
            <a:endParaRPr lang="zh-CN" altLang="en-US" dirty="0">
              <a:sym typeface="+mn-ea"/>
            </a:endParaRPr>
          </a:p>
        </p:txBody>
      </p:sp>
      <p:pic>
        <p:nvPicPr>
          <p:cNvPr id="4" name="Picture 3"/>
          <p:cNvPicPr>
            <a:picLocks noChangeAspect="1"/>
          </p:cNvPicPr>
          <p:nvPr/>
        </p:nvPicPr>
        <p:blipFill>
          <a:blip r:embed="rId2"/>
          <a:stretch>
            <a:fillRect/>
          </a:stretch>
        </p:blipFill>
        <p:spPr>
          <a:xfrm>
            <a:off x="0" y="5133975"/>
            <a:ext cx="5086350" cy="1724025"/>
          </a:xfrm>
          <a:prstGeom prst="rect">
            <a:avLst/>
          </a:prstGeom>
        </p:spPr>
      </p:pic>
      <p:pic>
        <p:nvPicPr>
          <p:cNvPr id="5" name="Picture 4"/>
          <p:cNvPicPr>
            <a:picLocks noChangeAspect="1"/>
          </p:cNvPicPr>
          <p:nvPr/>
        </p:nvPicPr>
        <p:blipFill>
          <a:blip r:embed="rId3"/>
          <a:stretch>
            <a:fillRect/>
          </a:stretch>
        </p:blipFill>
        <p:spPr>
          <a:xfrm>
            <a:off x="8810625" y="5138420"/>
            <a:ext cx="3381375" cy="1719580"/>
          </a:xfrm>
          <a:prstGeom prst="rect">
            <a:avLst/>
          </a:prstGeom>
        </p:spPr>
      </p:pic>
      <p:cxnSp>
        <p:nvCxnSpPr>
          <p:cNvPr id="6" name="Straight Arrow Connector 5"/>
          <p:cNvCxnSpPr>
            <a:stCxn id="4" idx="3"/>
            <a:endCxn id="5" idx="1"/>
          </p:cNvCxnSpPr>
          <p:nvPr/>
        </p:nvCxnSpPr>
        <p:spPr>
          <a:xfrm>
            <a:off x="5086350" y="5996305"/>
            <a:ext cx="3724275" cy="1905"/>
          </a:xfrm>
          <a:prstGeom prst="straightConnector1">
            <a:avLst/>
          </a:prstGeom>
          <a:ln w="50800">
            <a:tailEnd type="arrow" w="med" len="med"/>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4425</Words>
  <Application>Microsoft Office PowerPoint</Application>
  <PresentationFormat>Grand écran</PresentationFormat>
  <Paragraphs>131</Paragraphs>
  <Slides>28</Slides>
  <Notes>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28</vt:i4>
      </vt:variant>
    </vt:vector>
  </HeadingPairs>
  <TitlesOfParts>
    <vt:vector size="34" baseType="lpstr">
      <vt:lpstr>Adobe Helvetica</vt:lpstr>
      <vt:lpstr>Adobe New Century Schoolbook</vt:lpstr>
      <vt:lpstr>Arial</vt:lpstr>
      <vt:lpstr>Calibri</vt:lpstr>
      <vt:lpstr>Calibri Light</vt:lpstr>
      <vt:lpstr>Thème Office</vt:lpstr>
      <vt:lpstr>L’apprentissage de C++ commence par CMake</vt:lpstr>
      <vt:lpstr>高性能并行编程与优化 - 课程大纲</vt:lpstr>
      <vt:lpstr>Qu’est-ce qu’un compilateur
</vt:lpstr>
      <vt:lpstr>Compilation et liaison de fichiers multiples
</vt:lpstr>
      <vt:lpstr>Pourquoi vous devez construire un système（Makefile）</vt:lpstr>
      <vt:lpstr>（CMake）</vt:lpstr>
      <vt:lpstr>CMake Appel de ligne de commande</vt:lpstr>
      <vt:lpstr>Pourquoi ? (library）</vt:lpstr>
      <vt:lpstr>Cmake: Bibliothèques statiques vs bibliothèques dynamiques</vt:lpstr>
      <vt:lpstr>Pourquoi C++ doit être déclaré
</vt:lpstr>
      <vt:lpstr>Pourquoi avez-vous besoin d’un fichier d’en-tête
</vt:lpstr>
      <vt:lpstr>Fichier d’en-tête - Un moyen hardcore d’insérer quelques lignes de code en bloc
</vt:lpstr>
      <vt:lpstr>Fichier d’en-tête - Un moyen hardcore d’insérer quelques lignes de code en bloc
</vt:lpstr>
      <vt:lpstr>En-tête avancé - Utilise les fichiers d’en-tête de manière récursive
</vt:lpstr>
      <vt:lpstr>En-tête avancé - Utilisation récursive des fichiers d’en-tête (suite)
</vt:lpstr>
      <vt:lpstr>En-tête avancé - Utiliser les en-têtes de manière récursive (continuer)
</vt:lpstr>
      <vt:lpstr>CMake Sous-modules </vt:lpstr>
      <vt:lpstr>Comment les fichiers d’en-tête des sous-modules sont gérés
</vt:lpstr>
      <vt:lpstr>Comment gérer les fichiers d’en-tête pour les sous-modules (suite)
</vt:lpstr>
      <vt:lpstr>Autres options 
</vt:lpstr>
      <vt:lpstr>Bibliothèques tierces - introduites en tant que fichiers d’en-tête purs
</vt:lpstr>
      <vt:lpstr>glm - Utilisez cette incroyable bibliothèque de mathématiques</vt:lpstr>
      <vt:lpstr>Bibliothèques tierces - introduites en tant que sous-modules
</vt:lpstr>
      <vt:lpstr>fmt -  Utilisez cette incroyable bibliothèque de formatage</vt:lpstr>
      <vt:lpstr>CMake - Référence les bibliothèques tierces préinstallées sur le système</vt:lpstr>
      <vt:lpstr>Bibliothèques tierces - Liste des packages couramment utilisés
</vt:lpstr>
      <vt:lpstr>Installer la bibliothèque tierce - Gestionnaire de packages
</vt:lpstr>
      <vt:lpstr>Qannaf AL-SAHMI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L’apprentissage de C++ commence par CMake</dc:title>
  <dc:creator>AlSahmi, Qannaf</dc:creator>
  <cp:lastModifiedBy>AlSahmi, Qannaf</cp:lastModifiedBy>
  <cp:revision>1</cp:revision>
  <dcterms:created xsi:type="dcterms:W3CDTF">2021-12-28T17:43:21Z</dcterms:created>
  <dcterms:modified xsi:type="dcterms:W3CDTF">2021-12-28T17:43:26Z</dcterms:modified>
</cp:coreProperties>
</file>